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CF6794-72D2-461A-84BD-4F9F4F1FE9C1}">
  <a:tblStyle styleId="{BBCF6794-72D2-461A-84BD-4F9F4F1FE9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23069a09b_0_2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f23069a09b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8e314a3f5_0_65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8e314a3f5_0_6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23069a09b_3_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f23069a09b_3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5599b8fab3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25599b8fab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75b49c43f_0_1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e75b49c43f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75b49c43f_0_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e75b49c43f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75b49c43f_0_3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75b49c43f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5873811b6_1_3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e5873811b6_1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5873811b6_1_6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e5873811b6_1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23069a09b_0_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f23069a09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a8e314a3f5_0_47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a8e314a3f5_0_4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5873811b6_1_8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e5873811b6_1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sz="12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8e314a3f5_0_69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a8e314a3f5_0_6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a8e314a3f5_0_56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a8e314a3f5_0_5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GB" sz="1000">
                <a:solidFill>
                  <a:schemeClr val="dk1"/>
                </a:solidFill>
              </a:rPr>
              <a:t>I</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8e314a3f5_0_58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a8e314a3f5_0_5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e314a3f5_0_60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a8e314a3f5_0_6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23069a09b_0_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f23069a09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8e314a3f5_0_67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a8e314a3f5_0_6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23069a09b_0_1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f23069a09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8e314a3f5_0_62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a8e314a3f5_0_6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richmond.gov.uk/media/qsqjrbc5/infant_junior_primary_secondary_schools_brochure.pdf" TargetMode="External"/><Relationship Id="rId5" Type="http://schemas.openxmlformats.org/officeDocument/2006/relationships/hyperlink" Target="https://www.richmond.gov.uk/media/w2lkmlqc/secondary_admission.pdf"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hyperlink" Target="mailto:richmond.admissions@achievingforchildren.org.uk" TargetMode="External"/><Relationship Id="rId3" Type="http://schemas.openxmlformats.org/officeDocument/2006/relationships/image" Target="../media/image4.png"/><Relationship Id="rId7" Type="http://schemas.openxmlformats.org/officeDocument/2006/relationships/hyperlink" Target="http://www.gov.uk/government/organisations/ofsted"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www.gov.uk/school-performance-tables" TargetMode="External"/><Relationship Id="rId5" Type="http://schemas.openxmlformats.org/officeDocument/2006/relationships/hyperlink" Target="http://www.richmond.gov.uk"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mailto:richmond.admissions@achievingforchildren.org.uk"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eadmissions.org.uk/"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9144000" cy="6858000"/>
          </a:xfrm>
          <a:prstGeom prst="rect">
            <a:avLst/>
          </a:prstGeom>
          <a:solidFill>
            <a:srgbClr val="F1BE4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3"/>
          <p:cNvSpPr/>
          <p:nvPr/>
        </p:nvSpPr>
        <p:spPr>
          <a:xfrm>
            <a:off x="-25" y="6678525"/>
            <a:ext cx="9144000" cy="179400"/>
          </a:xfrm>
          <a:prstGeom prst="rect">
            <a:avLst/>
          </a:prstGeom>
          <a:solidFill>
            <a:srgbClr val="40414D">
              <a:alpha val="8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3"/>
          <p:cNvSpPr txBox="1"/>
          <p:nvPr/>
        </p:nvSpPr>
        <p:spPr>
          <a:xfrm>
            <a:off x="460150" y="486975"/>
            <a:ext cx="7825500" cy="4421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300"/>
              <a:buFont typeface="Arial"/>
              <a:buNone/>
            </a:pPr>
            <a:endParaRPr sz="43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300"/>
              <a:buFont typeface="Arial"/>
              <a:buNone/>
            </a:pPr>
            <a:r>
              <a:rPr lang="en-GB" sz="5600" b="1">
                <a:latin typeface="Calibri"/>
                <a:ea typeface="Calibri"/>
                <a:cs typeface="Calibri"/>
                <a:sym typeface="Calibri"/>
              </a:rPr>
              <a:t>Transfer to secondary school in September 2024</a:t>
            </a:r>
            <a:endParaRPr sz="5600" b="0" i="0" u="none" strike="noStrike" cap="none">
              <a:solidFill>
                <a:srgbClr val="000000"/>
              </a:solidFill>
              <a:latin typeface="Calibri"/>
              <a:ea typeface="Calibri"/>
              <a:cs typeface="Calibri"/>
              <a:sym typeface="Calibri"/>
            </a:endParaRPr>
          </a:p>
        </p:txBody>
      </p:sp>
      <p:pic>
        <p:nvPicPr>
          <p:cNvPr id="57" name="Google Shape;57;p13"/>
          <p:cNvPicPr preferRelativeResize="0"/>
          <p:nvPr/>
        </p:nvPicPr>
        <p:blipFill rotWithShape="1">
          <a:blip r:embed="rId3">
            <a:alphaModFix/>
          </a:blip>
          <a:srcRect/>
          <a:stretch/>
        </p:blipFill>
        <p:spPr>
          <a:xfrm>
            <a:off x="6840300" y="165352"/>
            <a:ext cx="2163325" cy="560300"/>
          </a:xfrm>
          <a:prstGeom prst="rect">
            <a:avLst/>
          </a:prstGeom>
          <a:noFill/>
          <a:ln>
            <a:noFill/>
          </a:ln>
        </p:spPr>
      </p:pic>
      <p:sp>
        <p:nvSpPr>
          <p:cNvPr id="58" name="Google Shape;58;p13"/>
          <p:cNvSpPr txBox="1"/>
          <p:nvPr/>
        </p:nvSpPr>
        <p:spPr>
          <a:xfrm>
            <a:off x="460150" y="5663550"/>
            <a:ext cx="5300700" cy="46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a:t>Achieving for Children School Admissions Team</a:t>
            </a:r>
            <a:endParaRPr sz="1600" b="0" i="0" u="none" strike="noStrike" cap="none">
              <a:solidFill>
                <a:srgbClr val="000000"/>
              </a:solidFill>
              <a:latin typeface="Arial"/>
              <a:ea typeface="Arial"/>
              <a:cs typeface="Arial"/>
              <a:sym typeface="Arial"/>
            </a:endParaRPr>
          </a:p>
        </p:txBody>
      </p:sp>
      <p:cxnSp>
        <p:nvCxnSpPr>
          <p:cNvPr id="59" name="Google Shape;59;p13"/>
          <p:cNvCxnSpPr/>
          <p:nvPr/>
        </p:nvCxnSpPr>
        <p:spPr>
          <a:xfrm rot="10800000" flipH="1">
            <a:off x="460150" y="6123750"/>
            <a:ext cx="6990600" cy="26700"/>
          </a:xfrm>
          <a:prstGeom prst="straightConnector1">
            <a:avLst/>
          </a:prstGeom>
          <a:noFill/>
          <a:ln w="9525" cap="flat" cmpd="sng">
            <a:solidFill>
              <a:srgbClr val="40414D"/>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2"/>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32" name="Google Shape;132;p22"/>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3" name="Google Shape;133;p22"/>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34" name="Google Shape;134;p22"/>
          <p:cNvSpPr txBox="1"/>
          <p:nvPr/>
        </p:nvSpPr>
        <p:spPr>
          <a:xfrm>
            <a:off x="669325" y="947125"/>
            <a:ext cx="8334300" cy="570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Oversubscription criteria</a:t>
            </a:r>
            <a:endParaRPr sz="2900" b="1" i="0" u="none" strike="noStrike" cap="none">
              <a:solidFill>
                <a:srgbClr val="F1BE45"/>
              </a:solidFill>
              <a:latin typeface="Calibri"/>
              <a:ea typeface="Calibri"/>
              <a:cs typeface="Calibri"/>
              <a:sym typeface="Calibri"/>
            </a:endParaRPr>
          </a:p>
          <a:p>
            <a:pPr marL="914400" marR="0" lvl="1" indent="-419100" algn="l" rtl="0">
              <a:lnSpc>
                <a:spcPct val="115000"/>
              </a:lnSpc>
              <a:spcBef>
                <a:spcPts val="0"/>
              </a:spcBef>
              <a:spcAft>
                <a:spcPts val="0"/>
              </a:spcAft>
              <a:buClr>
                <a:srgbClr val="FFFFFF"/>
              </a:buClr>
              <a:buSzPts val="3000"/>
              <a:buFont typeface="Calibri"/>
              <a:buChar char="➢"/>
            </a:pPr>
            <a:r>
              <a:rPr lang="en-GB" sz="2300">
                <a:solidFill>
                  <a:srgbClr val="FFFFFF"/>
                </a:solidFill>
                <a:latin typeface="Calibri"/>
                <a:ea typeface="Calibri"/>
                <a:cs typeface="Calibri"/>
                <a:sym typeface="Calibri"/>
              </a:rPr>
              <a:t>All schools must publish the oversubscription criteria which will be used to prioritise children where there are more applications than places available. </a:t>
            </a:r>
            <a:endParaRPr sz="2300">
              <a:solidFill>
                <a:srgbClr val="FFFFFF"/>
              </a:solidFill>
              <a:latin typeface="Calibri"/>
              <a:ea typeface="Calibri"/>
              <a:cs typeface="Calibri"/>
              <a:sym typeface="Calibri"/>
            </a:endParaRPr>
          </a:p>
          <a:p>
            <a:pPr marL="914400" marR="0" lvl="1" indent="-419100" algn="l" rtl="0">
              <a:lnSpc>
                <a:spcPct val="115000"/>
              </a:lnSpc>
              <a:spcBef>
                <a:spcPts val="1000"/>
              </a:spcBef>
              <a:spcAft>
                <a:spcPts val="0"/>
              </a:spcAft>
              <a:buClr>
                <a:srgbClr val="FFFFFF"/>
              </a:buClr>
              <a:buSzPts val="3000"/>
              <a:buFont typeface="Calibri"/>
              <a:buChar char="➢"/>
            </a:pPr>
            <a:r>
              <a:rPr lang="en-GB" sz="2300">
                <a:solidFill>
                  <a:srgbClr val="FFFFFF"/>
                </a:solidFill>
                <a:latin typeface="Calibri"/>
                <a:ea typeface="Calibri"/>
                <a:cs typeface="Calibri"/>
                <a:sym typeface="Calibri"/>
              </a:rPr>
              <a:t>Applied to all applications when a school is oversubscribed.</a:t>
            </a:r>
            <a:endParaRPr sz="2300">
              <a:solidFill>
                <a:srgbClr val="FFFFFF"/>
              </a:solidFill>
              <a:latin typeface="Calibri"/>
              <a:ea typeface="Calibri"/>
              <a:cs typeface="Calibri"/>
              <a:sym typeface="Calibri"/>
            </a:endParaRPr>
          </a:p>
          <a:p>
            <a:pPr marL="914400" marR="0" lvl="1" indent="-374650" algn="l" rtl="0">
              <a:lnSpc>
                <a:spcPct val="115000"/>
              </a:lnSpc>
              <a:spcBef>
                <a:spcPts val="1000"/>
              </a:spcBef>
              <a:spcAft>
                <a:spcPts val="0"/>
              </a:spcAft>
              <a:buClr>
                <a:srgbClr val="FFFFFF"/>
              </a:buClr>
              <a:buSzPts val="2300"/>
              <a:buFont typeface="Calibri"/>
              <a:buChar char="➢"/>
            </a:pPr>
            <a:r>
              <a:rPr lang="en-GB" sz="2300">
                <a:solidFill>
                  <a:srgbClr val="FFFFFF"/>
                </a:solidFill>
                <a:latin typeface="Calibri"/>
                <a:ea typeface="Calibri"/>
                <a:cs typeface="Calibri"/>
                <a:sym typeface="Calibri"/>
              </a:rPr>
              <a:t>The School Admissions team and schools </a:t>
            </a:r>
            <a:r>
              <a:rPr lang="en-GB" sz="2300">
                <a:solidFill>
                  <a:srgbClr val="F1BE45"/>
                </a:solidFill>
                <a:latin typeface="Calibri"/>
                <a:ea typeface="Calibri"/>
                <a:cs typeface="Calibri"/>
                <a:sym typeface="Calibri"/>
              </a:rPr>
              <a:t>must</a:t>
            </a:r>
            <a:r>
              <a:rPr lang="en-GB" sz="2300">
                <a:solidFill>
                  <a:srgbClr val="FFFFFF"/>
                </a:solidFill>
                <a:latin typeface="Calibri"/>
                <a:ea typeface="Calibri"/>
                <a:cs typeface="Calibri"/>
                <a:sym typeface="Calibri"/>
              </a:rPr>
              <a:t> allocate in this order only - they have no discretion to consider any other information e.g. childcare arrangements, place of work</a:t>
            </a:r>
            <a:endParaRPr sz="2300">
              <a:solidFill>
                <a:srgbClr val="FFFFFF"/>
              </a:solidFill>
              <a:latin typeface="Calibri"/>
              <a:ea typeface="Calibri"/>
              <a:cs typeface="Calibri"/>
              <a:sym typeface="Calibri"/>
            </a:endParaRPr>
          </a:p>
          <a:p>
            <a:pPr marL="914400" marR="0" lvl="1" indent="-374650" algn="l" rtl="0">
              <a:lnSpc>
                <a:spcPct val="115000"/>
              </a:lnSpc>
              <a:spcBef>
                <a:spcPts val="1000"/>
              </a:spcBef>
              <a:spcAft>
                <a:spcPts val="1000"/>
              </a:spcAft>
              <a:buClr>
                <a:srgbClr val="FFFFFF"/>
              </a:buClr>
              <a:buSzPts val="2300"/>
              <a:buFont typeface="Calibri"/>
              <a:buChar char="➢"/>
            </a:pPr>
            <a:r>
              <a:rPr lang="en-GB" sz="2300">
                <a:solidFill>
                  <a:srgbClr val="FFFFFF"/>
                </a:solidFill>
                <a:latin typeface="Calibri"/>
                <a:ea typeface="Calibri"/>
                <a:cs typeface="Calibri"/>
                <a:sym typeface="Calibri"/>
              </a:rPr>
              <a:t>Familiarise yourself with the oversubscription for your preferred schools and what priority your child will have for the school if it is oversubscribed.</a:t>
            </a:r>
            <a:endParaRPr sz="23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11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11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1100"/>
                                        <p:tgtEl>
                                          <p:spTgt spid="1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Effect transition="in" filter="fade">
                                      <p:cBhvr>
                                        <p:cTn id="22" dur="1100"/>
                                        <p:tgtEl>
                                          <p:spTgt spid="1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
                                            <p:txEl>
                                              <p:pRg st="4" end="4"/>
                                            </p:txEl>
                                          </p:spTgt>
                                        </p:tgtEl>
                                        <p:attrNameLst>
                                          <p:attrName>style.visibility</p:attrName>
                                        </p:attrNameLst>
                                      </p:cBhvr>
                                      <p:to>
                                        <p:strVal val="visible"/>
                                      </p:to>
                                    </p:set>
                                    <p:animEffect transition="in" filter="fade">
                                      <p:cBhvr>
                                        <p:cTn id="27" dur="1100"/>
                                        <p:tgtEl>
                                          <p:spTgt spid="1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3"/>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140" name="Google Shape;140;p23"/>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1" name="Google Shape;141;p23"/>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42" name="Google Shape;142;p23"/>
          <p:cNvSpPr txBox="1"/>
          <p:nvPr/>
        </p:nvSpPr>
        <p:spPr>
          <a:xfrm>
            <a:off x="124325" y="838975"/>
            <a:ext cx="8879100" cy="6019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700" b="1">
                <a:solidFill>
                  <a:srgbClr val="F1BE45"/>
                </a:solidFill>
                <a:latin typeface="Calibri"/>
                <a:ea typeface="Calibri"/>
                <a:cs typeface="Calibri"/>
                <a:sym typeface="Calibri"/>
              </a:rPr>
              <a:t>Common oversubscription criteria</a:t>
            </a:r>
            <a:r>
              <a:rPr lang="en-GB" sz="2700" b="1" i="0" u="none" strike="noStrike" cap="none">
                <a:solidFill>
                  <a:srgbClr val="F1BE45"/>
                </a:solidFill>
                <a:latin typeface="Calibri"/>
                <a:ea typeface="Calibri"/>
                <a:cs typeface="Calibri"/>
                <a:sym typeface="Calibri"/>
              </a:rPr>
              <a:t>  </a:t>
            </a:r>
            <a:endParaRPr sz="2700" b="1" i="0" u="none" strike="noStrike" cap="none">
              <a:solidFill>
                <a:srgbClr val="F1BE45"/>
              </a:solidFill>
              <a:latin typeface="Calibri"/>
              <a:ea typeface="Calibri"/>
              <a:cs typeface="Calibri"/>
              <a:sym typeface="Calibri"/>
            </a:endParaRPr>
          </a:p>
          <a:p>
            <a:pPr marL="914400" marR="0" lvl="1" indent="-368300" algn="l" rtl="0">
              <a:lnSpc>
                <a:spcPct val="115000"/>
              </a:lnSpc>
              <a:spcBef>
                <a:spcPts val="0"/>
              </a:spcBef>
              <a:spcAft>
                <a:spcPts val="0"/>
              </a:spcAft>
              <a:buClr>
                <a:srgbClr val="FFFFFF"/>
              </a:buClr>
              <a:buSzPts val="2200"/>
              <a:buFont typeface="Calibri"/>
              <a:buChar char="➢"/>
            </a:pPr>
            <a:r>
              <a:rPr lang="en-GB" sz="2200">
                <a:solidFill>
                  <a:srgbClr val="FFFFFF"/>
                </a:solidFill>
                <a:latin typeface="Calibri"/>
                <a:ea typeface="Calibri"/>
                <a:cs typeface="Calibri"/>
                <a:sym typeface="Calibri"/>
              </a:rPr>
              <a:t>Looked after and previously looked after children.</a:t>
            </a:r>
            <a:endParaRPr sz="2200" b="0" i="0" u="none" strike="noStrike" cap="none">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a:solidFill>
                  <a:srgbClr val="FFFFFF"/>
                </a:solidFill>
                <a:latin typeface="Calibri"/>
                <a:ea typeface="Calibri"/>
                <a:cs typeface="Calibri"/>
                <a:sym typeface="Calibri"/>
              </a:rPr>
              <a:t>Sibling link  - brother or sister attending the preferred school at the time of admission.</a:t>
            </a:r>
            <a:endParaRPr sz="2200" b="0" i="0" u="none" strike="noStrike" cap="none">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a:solidFill>
                  <a:srgbClr val="FFFFFF"/>
                </a:solidFill>
                <a:latin typeface="Calibri"/>
                <a:ea typeface="Calibri"/>
                <a:cs typeface="Calibri"/>
                <a:sym typeface="Calibri"/>
              </a:rPr>
              <a:t>Child of a qualifying member of staff.</a:t>
            </a:r>
            <a:endParaRPr sz="2200">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a:solidFill>
                  <a:srgbClr val="F1BE45"/>
                </a:solidFill>
                <a:latin typeface="Calibri"/>
                <a:ea typeface="Calibri"/>
                <a:cs typeface="Calibri"/>
                <a:sym typeface="Calibri"/>
              </a:rPr>
              <a:t>Exceptional</a:t>
            </a:r>
            <a:r>
              <a:rPr lang="en-GB" sz="2200">
                <a:solidFill>
                  <a:srgbClr val="FFFFFF"/>
                </a:solidFill>
                <a:latin typeface="Calibri"/>
                <a:ea typeface="Calibri"/>
                <a:cs typeface="Calibri"/>
                <a:sym typeface="Calibri"/>
              </a:rPr>
              <a:t> social or medical need why only one school is suitable. No priority is given for preference for a single sex school.</a:t>
            </a:r>
            <a:endParaRPr sz="2200">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a:solidFill>
                  <a:srgbClr val="FFFFFF"/>
                </a:solidFill>
                <a:latin typeface="Calibri"/>
                <a:ea typeface="Calibri"/>
                <a:cs typeface="Calibri"/>
                <a:sym typeface="Calibri"/>
              </a:rPr>
              <a:t>Proximity to school.</a:t>
            </a:r>
            <a:endParaRPr sz="2200">
              <a:solidFill>
                <a:srgbClr val="FFFFFF"/>
              </a:solidFill>
              <a:latin typeface="Calibri"/>
              <a:ea typeface="Calibri"/>
              <a:cs typeface="Calibri"/>
              <a:sym typeface="Calibri"/>
            </a:endParaRPr>
          </a:p>
          <a:p>
            <a:pPr marL="914400" marR="0" lvl="1" indent="-368300" algn="l" rtl="0">
              <a:lnSpc>
                <a:spcPct val="115000"/>
              </a:lnSpc>
              <a:spcBef>
                <a:spcPts val="1000"/>
              </a:spcBef>
              <a:spcAft>
                <a:spcPts val="0"/>
              </a:spcAft>
              <a:buClr>
                <a:srgbClr val="FFFFFF"/>
              </a:buClr>
              <a:buSzPts val="2200"/>
              <a:buFont typeface="Calibri"/>
              <a:buChar char="➢"/>
            </a:pPr>
            <a:r>
              <a:rPr lang="en-GB" sz="2200">
                <a:solidFill>
                  <a:srgbClr val="FFFFFF"/>
                </a:solidFill>
                <a:latin typeface="Calibri"/>
                <a:ea typeface="Calibri"/>
                <a:cs typeface="Calibri"/>
                <a:sym typeface="Calibri"/>
              </a:rPr>
              <a:t>Faith-based priority requiring a supplementary information form.</a:t>
            </a:r>
            <a:endParaRPr sz="2200">
              <a:solidFill>
                <a:srgbClr val="FFFFFF"/>
              </a:solidFill>
              <a:latin typeface="Calibri"/>
              <a:ea typeface="Calibri"/>
              <a:cs typeface="Calibri"/>
              <a:sym typeface="Calibri"/>
            </a:endParaRPr>
          </a:p>
          <a:p>
            <a:pPr marL="0" marR="0" lvl="0" indent="0" algn="l" rtl="0">
              <a:lnSpc>
                <a:spcPct val="115000"/>
              </a:lnSpc>
              <a:spcBef>
                <a:spcPts val="1000"/>
              </a:spcBef>
              <a:spcAft>
                <a:spcPts val="1000"/>
              </a:spcAft>
              <a:buNone/>
            </a:pPr>
            <a:r>
              <a:rPr lang="en-GB" sz="2200">
                <a:solidFill>
                  <a:schemeClr val="accent4"/>
                </a:solidFill>
                <a:latin typeface="Calibri"/>
                <a:ea typeface="Calibri"/>
                <a:cs typeface="Calibri"/>
                <a:sym typeface="Calibri"/>
              </a:rPr>
              <a:t>Make sure you provide all the necessary supporting information if you intend to apply for priority under a higher criterion. Further information is available in the guide.</a:t>
            </a:r>
            <a:endParaRPr sz="220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1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1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1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Effect transition="in" filter="fade">
                                      <p:cBhvr>
                                        <p:cTn id="22" dur="1100"/>
                                        <p:tgtEl>
                                          <p:spTgt spid="1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
                                            <p:txEl>
                                              <p:pRg st="4" end="4"/>
                                            </p:txEl>
                                          </p:spTgt>
                                        </p:tgtEl>
                                        <p:attrNameLst>
                                          <p:attrName>style.visibility</p:attrName>
                                        </p:attrNameLst>
                                      </p:cBhvr>
                                      <p:to>
                                        <p:strVal val="visible"/>
                                      </p:to>
                                    </p:set>
                                    <p:animEffect transition="in" filter="fade">
                                      <p:cBhvr>
                                        <p:cTn id="27" dur="1100"/>
                                        <p:tgtEl>
                                          <p:spTgt spid="1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2">
                                            <p:txEl>
                                              <p:pRg st="5" end="5"/>
                                            </p:txEl>
                                          </p:spTgt>
                                        </p:tgtEl>
                                        <p:attrNameLst>
                                          <p:attrName>style.visibility</p:attrName>
                                        </p:attrNameLst>
                                      </p:cBhvr>
                                      <p:to>
                                        <p:strVal val="visible"/>
                                      </p:to>
                                    </p:set>
                                    <p:animEffect transition="in" filter="fade">
                                      <p:cBhvr>
                                        <p:cTn id="32" dur="1100"/>
                                        <p:tgtEl>
                                          <p:spTgt spid="1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2">
                                            <p:txEl>
                                              <p:pRg st="6" end="6"/>
                                            </p:txEl>
                                          </p:spTgt>
                                        </p:tgtEl>
                                        <p:attrNameLst>
                                          <p:attrName>style.visibility</p:attrName>
                                        </p:attrNameLst>
                                      </p:cBhvr>
                                      <p:to>
                                        <p:strVal val="visible"/>
                                      </p:to>
                                    </p:set>
                                    <p:animEffect transition="in" filter="fade">
                                      <p:cBhvr>
                                        <p:cTn id="37" dur="1100"/>
                                        <p:tgtEl>
                                          <p:spTgt spid="1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2">
                                            <p:txEl>
                                              <p:pRg st="7" end="7"/>
                                            </p:txEl>
                                          </p:spTgt>
                                        </p:tgtEl>
                                        <p:attrNameLst>
                                          <p:attrName>style.visibility</p:attrName>
                                        </p:attrNameLst>
                                      </p:cBhvr>
                                      <p:to>
                                        <p:strVal val="visible"/>
                                      </p:to>
                                    </p:set>
                                    <p:animEffect transition="in" filter="fade">
                                      <p:cBhvr>
                                        <p:cTn id="42" dur="1100"/>
                                        <p:tgtEl>
                                          <p:spTgt spid="1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4"/>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48" name="Google Shape;148;p24"/>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9" name="Google Shape;149;p24"/>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50" name="Google Shape;150;p24"/>
          <p:cNvSpPr txBox="1"/>
          <p:nvPr/>
        </p:nvSpPr>
        <p:spPr>
          <a:xfrm>
            <a:off x="432850" y="559050"/>
            <a:ext cx="7903500" cy="5739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Supplementary forms</a:t>
            </a:r>
            <a:r>
              <a:rPr lang="en-GB" sz="2900" b="1" i="0" u="none" strike="noStrike" cap="none">
                <a:solidFill>
                  <a:srgbClr val="F1BE45"/>
                </a:solidFill>
                <a:latin typeface="Calibri"/>
                <a:ea typeface="Calibri"/>
                <a:cs typeface="Calibri"/>
                <a:sym typeface="Calibri"/>
              </a:rPr>
              <a:t>  </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chemeClr val="accent4"/>
                </a:solidFill>
                <a:latin typeface="Calibri"/>
                <a:ea typeface="Calibri"/>
                <a:cs typeface="Calibri"/>
                <a:sym typeface="Calibri"/>
              </a:rPr>
              <a:t>Christ’s </a:t>
            </a:r>
            <a:r>
              <a:rPr lang="en-GB" sz="2400">
                <a:solidFill>
                  <a:srgbClr val="FFFFFF"/>
                </a:solidFill>
                <a:latin typeface="Calibri"/>
                <a:ea typeface="Calibri"/>
                <a:cs typeface="Calibri"/>
                <a:sym typeface="Calibri"/>
              </a:rPr>
              <a:t>and </a:t>
            </a:r>
            <a:r>
              <a:rPr lang="en-GB" sz="2400">
                <a:solidFill>
                  <a:schemeClr val="accent4"/>
                </a:solidFill>
                <a:latin typeface="Calibri"/>
                <a:ea typeface="Calibri"/>
                <a:cs typeface="Calibri"/>
                <a:sym typeface="Calibri"/>
              </a:rPr>
              <a:t>St Richard Reynolds </a:t>
            </a:r>
            <a:r>
              <a:rPr lang="en-GB" sz="2400">
                <a:solidFill>
                  <a:srgbClr val="FFFFFF"/>
                </a:solidFill>
                <a:latin typeface="Calibri"/>
                <a:ea typeface="Calibri"/>
                <a:cs typeface="Calibri"/>
                <a:sym typeface="Calibri"/>
              </a:rPr>
              <a:t> require you to complete a supplementary information form </a:t>
            </a:r>
            <a:r>
              <a:rPr lang="en-GB" sz="2400">
                <a:solidFill>
                  <a:schemeClr val="accent4"/>
                </a:solidFill>
                <a:latin typeface="Calibri"/>
                <a:ea typeface="Calibri"/>
                <a:cs typeface="Calibri"/>
                <a:sym typeface="Calibri"/>
              </a:rPr>
              <a:t>in addition</a:t>
            </a:r>
            <a:r>
              <a:rPr lang="en-GB" sz="2400">
                <a:solidFill>
                  <a:srgbClr val="FFFFFF"/>
                </a:solidFill>
                <a:latin typeface="Calibri"/>
                <a:ea typeface="Calibri"/>
                <a:cs typeface="Calibri"/>
                <a:sym typeface="Calibri"/>
              </a:rPr>
              <a:t> to the common application form if you wish to apply for priority under faith grounds. </a:t>
            </a:r>
            <a:r>
              <a:rPr lang="en-GB" sz="2400">
                <a:solidFill>
                  <a:schemeClr val="accent1"/>
                </a:solidFill>
                <a:latin typeface="Calibri"/>
                <a:ea typeface="Calibri"/>
                <a:cs typeface="Calibri"/>
                <a:sym typeface="Calibri"/>
              </a:rPr>
              <a:t>Return this form directly to the school.</a:t>
            </a:r>
            <a:r>
              <a:rPr lang="en-GB" sz="2400">
                <a:solidFill>
                  <a:srgbClr val="FFFFFF"/>
                </a:solidFill>
                <a:latin typeface="Calibri"/>
                <a:ea typeface="Calibri"/>
                <a:cs typeface="Calibri"/>
                <a:sym typeface="Calibri"/>
              </a:rPr>
              <a:t> </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Check whether any of your preferred schools in other boroughs require a supplementary form. </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The closing date for all forms is </a:t>
            </a:r>
            <a:r>
              <a:rPr lang="en-GB" sz="2400" b="1">
                <a:solidFill>
                  <a:schemeClr val="accent4"/>
                </a:solidFill>
                <a:latin typeface="Calibri"/>
                <a:ea typeface="Calibri"/>
                <a:cs typeface="Calibri"/>
                <a:sym typeface="Calibri"/>
              </a:rPr>
              <a:t>Tuesday</a:t>
            </a:r>
            <a:r>
              <a:rPr lang="en-GB" sz="2400">
                <a:solidFill>
                  <a:srgbClr val="FFFFFF"/>
                </a:solidFill>
                <a:latin typeface="Calibri"/>
                <a:ea typeface="Calibri"/>
                <a:cs typeface="Calibri"/>
                <a:sym typeface="Calibri"/>
              </a:rPr>
              <a:t> </a:t>
            </a:r>
            <a:r>
              <a:rPr lang="en-GB" sz="2400" b="1">
                <a:solidFill>
                  <a:schemeClr val="accent4"/>
                </a:solidFill>
                <a:latin typeface="Calibri"/>
                <a:ea typeface="Calibri"/>
                <a:cs typeface="Calibri"/>
                <a:sym typeface="Calibri"/>
              </a:rPr>
              <a:t>31 October 2023</a:t>
            </a:r>
            <a:endParaRPr sz="2400" b="1">
              <a:solidFill>
                <a:schemeClr val="accent4"/>
              </a:solidFill>
              <a:latin typeface="Calibri"/>
              <a:ea typeface="Calibri"/>
              <a:cs typeface="Calibri"/>
              <a:sym typeface="Calibri"/>
            </a:endParaRPr>
          </a:p>
          <a:p>
            <a:pPr marL="0" marR="0" lvl="0" indent="0" algn="l" rtl="0">
              <a:lnSpc>
                <a:spcPct val="115000"/>
              </a:lnSpc>
              <a:spcBef>
                <a:spcPts val="1000"/>
              </a:spcBef>
              <a:spcAft>
                <a:spcPts val="1000"/>
              </a:spcAft>
              <a:buNone/>
            </a:pPr>
            <a:endParaRPr sz="240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11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fade">
                                      <p:cBhvr>
                                        <p:cTn id="12" dur="1100"/>
                                        <p:tgtEl>
                                          <p:spTgt spid="1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xEl>
                                              <p:pRg st="2" end="2"/>
                                            </p:txEl>
                                          </p:spTgt>
                                        </p:tgtEl>
                                        <p:attrNameLst>
                                          <p:attrName>style.visibility</p:attrName>
                                        </p:attrNameLst>
                                      </p:cBhvr>
                                      <p:to>
                                        <p:strVal val="visible"/>
                                      </p:to>
                                    </p:set>
                                    <p:animEffect transition="in" filter="fade">
                                      <p:cBhvr>
                                        <p:cTn id="17" dur="1100"/>
                                        <p:tgtEl>
                                          <p:spTgt spid="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
                                            <p:txEl>
                                              <p:pRg st="3" end="3"/>
                                            </p:txEl>
                                          </p:spTgt>
                                        </p:tgtEl>
                                        <p:attrNameLst>
                                          <p:attrName>style.visibility</p:attrName>
                                        </p:attrNameLst>
                                      </p:cBhvr>
                                      <p:to>
                                        <p:strVal val="visible"/>
                                      </p:to>
                                    </p:set>
                                    <p:animEffect transition="in" filter="fade">
                                      <p:cBhvr>
                                        <p:cTn id="22" dur="1100"/>
                                        <p:tgtEl>
                                          <p:spTgt spid="1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
                                            <p:txEl>
                                              <p:pRg st="4" end="4"/>
                                            </p:txEl>
                                          </p:spTgt>
                                        </p:tgtEl>
                                        <p:attrNameLst>
                                          <p:attrName>style.visibility</p:attrName>
                                        </p:attrNameLst>
                                      </p:cBhvr>
                                      <p:to>
                                        <p:strVal val="visible"/>
                                      </p:to>
                                    </p:set>
                                    <p:animEffect transition="in" filter="fade">
                                      <p:cBhvr>
                                        <p:cTn id="27" dur="1100"/>
                                        <p:tgtEl>
                                          <p:spTgt spid="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5"/>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56" name="Google Shape;156;p25"/>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7" name="Google Shape;157;p25"/>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58" name="Google Shape;158;p25"/>
          <p:cNvSpPr txBox="1"/>
          <p:nvPr/>
        </p:nvSpPr>
        <p:spPr>
          <a:xfrm>
            <a:off x="410700" y="1183625"/>
            <a:ext cx="8310000" cy="502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endParaRPr sz="2900">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a:solidFill>
                <a:srgbClr val="FFFFF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a:p>
            <a:pPr marL="0" marR="0" lvl="0" indent="0" algn="l" rtl="0">
              <a:lnSpc>
                <a:spcPct val="115000"/>
              </a:lnSpc>
              <a:spcBef>
                <a:spcPts val="1200"/>
              </a:spcBef>
              <a:spcAft>
                <a:spcPts val="1200"/>
              </a:spcAft>
              <a:buClr>
                <a:schemeClr val="dk1"/>
              </a:buClr>
              <a:buSzPts val="1100"/>
              <a:buFont typeface="Arial"/>
              <a:buNone/>
            </a:pPr>
            <a:endParaRPr sz="2900" b="0" i="0" u="none" strike="noStrike" cap="none">
              <a:solidFill>
                <a:srgbClr val="FFFFFF"/>
              </a:solidFill>
              <a:latin typeface="Calibri"/>
              <a:ea typeface="Calibri"/>
              <a:cs typeface="Calibri"/>
              <a:sym typeface="Calibri"/>
            </a:endParaRPr>
          </a:p>
        </p:txBody>
      </p:sp>
      <p:sp>
        <p:nvSpPr>
          <p:cNvPr id="159" name="Google Shape;159;p25"/>
          <p:cNvSpPr txBox="1"/>
          <p:nvPr/>
        </p:nvSpPr>
        <p:spPr>
          <a:xfrm>
            <a:off x="410700" y="355925"/>
            <a:ext cx="8592900" cy="585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GB" sz="2900" b="1">
                <a:solidFill>
                  <a:srgbClr val="F1BE45"/>
                </a:solidFill>
                <a:latin typeface="Calibri"/>
                <a:ea typeface="Calibri"/>
                <a:cs typeface="Calibri"/>
                <a:sym typeface="Calibri"/>
              </a:rPr>
              <a:t>Children educated out of of year group</a:t>
            </a:r>
            <a:endParaRPr sz="2900" b="1">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900">
                <a:solidFill>
                  <a:schemeClr val="lt1"/>
                </a:solidFill>
                <a:latin typeface="Calibri"/>
                <a:ea typeface="Calibri"/>
                <a:cs typeface="Calibri"/>
                <a:sym typeface="Calibri"/>
              </a:rPr>
              <a:t>For example, summer born children who delayed entry into Reception until 2017.</a:t>
            </a:r>
            <a:endParaRPr sz="29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900">
                <a:solidFill>
                  <a:schemeClr val="lt1"/>
                </a:solidFill>
                <a:latin typeface="Calibri"/>
                <a:ea typeface="Calibri"/>
                <a:cs typeface="Calibri"/>
                <a:sym typeface="Calibri"/>
              </a:rPr>
              <a:t>If your child is currently being educated outside of their chronological year group, there is no automatic right to continue to educate out of year on transfer to secondary school. Parents must contact their preferred schools to request permission to apply for a Year 7 place in September 2024. </a:t>
            </a:r>
            <a:endParaRPr sz="29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10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1000"/>
                                        <p:tgtEl>
                                          <p:spTgt spid="1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6"/>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65" name="Google Shape;165;p26"/>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 name="Google Shape;166;p26"/>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67" name="Google Shape;167;p26"/>
          <p:cNvSpPr txBox="1"/>
          <p:nvPr/>
        </p:nvSpPr>
        <p:spPr>
          <a:xfrm>
            <a:off x="295975" y="503725"/>
            <a:ext cx="8707800" cy="617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National Offer Day 1 March 2024 (on-time applications)</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Offer will be sent to you via email during the evening after 5pm. 93.6% of applicants were allocated a preferred school in 2023.</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Respond to your offer via eAdmissions by </a:t>
            </a:r>
            <a:r>
              <a:rPr lang="en-GB" sz="2400">
                <a:solidFill>
                  <a:schemeClr val="accent4"/>
                </a:solidFill>
                <a:latin typeface="Calibri"/>
                <a:ea typeface="Calibri"/>
                <a:cs typeface="Calibri"/>
                <a:sym typeface="Calibri"/>
              </a:rPr>
              <a:t>15 March 2024.</a:t>
            </a:r>
            <a:endParaRPr sz="2400">
              <a:solidFill>
                <a:schemeClr val="accent4"/>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If the offer is not your preferred  school, accept the offer until a higher offer can be made  to ensure your child has a school place in September. Guidance will be provided on next steps.</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Some children may receive an offer for an alternative school, and others  may not be offered a place at all initially. </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1000"/>
              </a:spcAft>
              <a:buClr>
                <a:srgbClr val="FFFFFF"/>
              </a:buClr>
              <a:buSzPts val="2400"/>
              <a:buFont typeface="Calibri"/>
              <a:buChar char="➢"/>
            </a:pPr>
            <a:r>
              <a:rPr lang="en-GB" sz="2400">
                <a:solidFill>
                  <a:srgbClr val="FFFFFF"/>
                </a:solidFill>
                <a:latin typeface="Calibri"/>
                <a:ea typeface="Calibri"/>
                <a:cs typeface="Calibri"/>
                <a:sym typeface="Calibri"/>
              </a:rPr>
              <a:t>Remember - National Offer Day is only the start of the allocation process. There is a lot of movement from waiting lists before September</a:t>
            </a:r>
            <a:endParaRPr sz="24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10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Effect transition="in" filter="fade">
                                      <p:cBhvr>
                                        <p:cTn id="12" dur="1000"/>
                                        <p:tgtEl>
                                          <p:spTgt spid="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xEl>
                                              <p:pRg st="2" end="2"/>
                                            </p:txEl>
                                          </p:spTgt>
                                        </p:tgtEl>
                                        <p:attrNameLst>
                                          <p:attrName>style.visibility</p:attrName>
                                        </p:attrNameLst>
                                      </p:cBhvr>
                                      <p:to>
                                        <p:strVal val="visible"/>
                                      </p:to>
                                    </p:set>
                                    <p:animEffect transition="in" filter="fade">
                                      <p:cBhvr>
                                        <p:cTn id="17" dur="1000"/>
                                        <p:tgtEl>
                                          <p:spTgt spid="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xEl>
                                              <p:pRg st="3" end="3"/>
                                            </p:txEl>
                                          </p:spTgt>
                                        </p:tgtEl>
                                        <p:attrNameLst>
                                          <p:attrName>style.visibility</p:attrName>
                                        </p:attrNameLst>
                                      </p:cBhvr>
                                      <p:to>
                                        <p:strVal val="visible"/>
                                      </p:to>
                                    </p:set>
                                    <p:animEffect transition="in" filter="fade">
                                      <p:cBhvr>
                                        <p:cTn id="22" dur="1000"/>
                                        <p:tgtEl>
                                          <p:spTgt spid="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xEl>
                                              <p:pRg st="4" end="4"/>
                                            </p:txEl>
                                          </p:spTgt>
                                        </p:tgtEl>
                                        <p:attrNameLst>
                                          <p:attrName>style.visibility</p:attrName>
                                        </p:attrNameLst>
                                      </p:cBhvr>
                                      <p:to>
                                        <p:strVal val="visible"/>
                                      </p:to>
                                    </p:set>
                                    <p:animEffect transition="in" filter="fade">
                                      <p:cBhvr>
                                        <p:cTn id="27" dur="1000"/>
                                        <p:tgtEl>
                                          <p:spTgt spid="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7">
                                            <p:txEl>
                                              <p:pRg st="5" end="5"/>
                                            </p:txEl>
                                          </p:spTgt>
                                        </p:tgtEl>
                                        <p:attrNameLst>
                                          <p:attrName>style.visibility</p:attrName>
                                        </p:attrNameLst>
                                      </p:cBhvr>
                                      <p:to>
                                        <p:strVal val="visible"/>
                                      </p:to>
                                    </p:set>
                                    <p:animEffect transition="in" filter="fade">
                                      <p:cBhvr>
                                        <p:cTn id="32" dur="1000"/>
                                        <p:tgtEl>
                                          <p:spTgt spid="1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7"/>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73" name="Google Shape;173;p27"/>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 name="Google Shape;174;p27"/>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75" name="Google Shape;175;p27"/>
          <p:cNvSpPr txBox="1"/>
          <p:nvPr/>
        </p:nvSpPr>
        <p:spPr>
          <a:xfrm>
            <a:off x="669325" y="1006250"/>
            <a:ext cx="8169600" cy="567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Waiting lists</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Your child will automatically be added to the waiting list for any higher preferred schools.</a:t>
            </a:r>
            <a:endParaRPr sz="2400" b="0" i="0" u="none" strike="noStrike" cap="none">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Waiting lists </a:t>
            </a:r>
            <a:r>
              <a:rPr lang="en-GB" sz="2400">
                <a:solidFill>
                  <a:srgbClr val="F1BE45"/>
                </a:solidFill>
                <a:latin typeface="Calibri"/>
                <a:ea typeface="Calibri"/>
                <a:cs typeface="Calibri"/>
                <a:sym typeface="Calibri"/>
              </a:rPr>
              <a:t>must</a:t>
            </a:r>
            <a:r>
              <a:rPr lang="en-GB" sz="2400">
                <a:solidFill>
                  <a:srgbClr val="FFFFFF"/>
                </a:solidFill>
                <a:latin typeface="Calibri"/>
                <a:ea typeface="Calibri"/>
                <a:cs typeface="Calibri"/>
                <a:sym typeface="Calibri"/>
              </a:rPr>
              <a:t> be held in oversubscription criteria and re-ranked when a new application is received.</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Be prepared for waiting list positions to  go down as well as up.</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1000"/>
              </a:spcAft>
              <a:buClr>
                <a:srgbClr val="FFFFFF"/>
              </a:buClr>
              <a:buSzPts val="2400"/>
              <a:buFont typeface="Calibri"/>
              <a:buChar char="➢"/>
            </a:pPr>
            <a:r>
              <a:rPr lang="en-GB" sz="2400">
                <a:solidFill>
                  <a:srgbClr val="FFFFFF"/>
                </a:solidFill>
                <a:latin typeface="Calibri"/>
                <a:ea typeface="Calibri"/>
                <a:cs typeface="Calibri"/>
                <a:sym typeface="Calibri"/>
              </a:rPr>
              <a:t>Waiting lists will be maintained until the end of the June 2025 when they will disbanded. You will need to request for your child to join the list for the following academic year.</a:t>
            </a:r>
            <a:endParaRPr sz="24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1000"/>
                                        <p:tgtEl>
                                          <p:spTgt spid="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Effect transition="in" filter="fade">
                                      <p:cBhvr>
                                        <p:cTn id="12" dur="1000"/>
                                        <p:tgtEl>
                                          <p:spTgt spid="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xEl>
                                              <p:pRg st="2" end="2"/>
                                            </p:txEl>
                                          </p:spTgt>
                                        </p:tgtEl>
                                        <p:attrNameLst>
                                          <p:attrName>style.visibility</p:attrName>
                                        </p:attrNameLst>
                                      </p:cBhvr>
                                      <p:to>
                                        <p:strVal val="visible"/>
                                      </p:to>
                                    </p:set>
                                    <p:animEffect transition="in" filter="fade">
                                      <p:cBhvr>
                                        <p:cTn id="17" dur="1000"/>
                                        <p:tgtEl>
                                          <p:spTgt spid="1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xEl>
                                              <p:pRg st="3" end="3"/>
                                            </p:txEl>
                                          </p:spTgt>
                                        </p:tgtEl>
                                        <p:attrNameLst>
                                          <p:attrName>style.visibility</p:attrName>
                                        </p:attrNameLst>
                                      </p:cBhvr>
                                      <p:to>
                                        <p:strVal val="visible"/>
                                      </p:to>
                                    </p:set>
                                    <p:animEffect transition="in" filter="fade">
                                      <p:cBhvr>
                                        <p:cTn id="22" dur="1000"/>
                                        <p:tgtEl>
                                          <p:spTgt spid="1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5">
                                            <p:txEl>
                                              <p:pRg st="4" end="4"/>
                                            </p:txEl>
                                          </p:spTgt>
                                        </p:tgtEl>
                                        <p:attrNameLst>
                                          <p:attrName>style.visibility</p:attrName>
                                        </p:attrNameLst>
                                      </p:cBhvr>
                                      <p:to>
                                        <p:strVal val="visible"/>
                                      </p:to>
                                    </p:set>
                                    <p:animEffect transition="in" filter="fade">
                                      <p:cBhvr>
                                        <p:cTn id="27" dur="1000"/>
                                        <p:tgtEl>
                                          <p:spTgt spid="1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8"/>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81" name="Google Shape;181;p28"/>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2" name="Google Shape;182;p28"/>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83" name="Google Shape;183;p28"/>
          <p:cNvSpPr txBox="1"/>
          <p:nvPr/>
        </p:nvSpPr>
        <p:spPr>
          <a:xfrm>
            <a:off x="669325" y="1006250"/>
            <a:ext cx="7992300" cy="5675700"/>
          </a:xfrm>
          <a:prstGeom prst="rect">
            <a:avLst/>
          </a:prstGeom>
          <a:noFill/>
          <a:ln>
            <a:noFill/>
          </a:ln>
        </p:spPr>
        <p:txBody>
          <a:bodyPr spcFirstLastPara="1" wrap="square" lIns="91425" tIns="91425" rIns="91425" bIns="91425" anchor="t" anchorCtr="0">
            <a:noAutofit/>
          </a:bodyPr>
          <a:lstStyle/>
          <a:p>
            <a:pPr marL="457200" marR="0" lvl="0" indent="-412750" algn="l" rtl="0">
              <a:lnSpc>
                <a:spcPct val="115000"/>
              </a:lnSpc>
              <a:spcBef>
                <a:spcPts val="1200"/>
              </a:spcBef>
              <a:spcAft>
                <a:spcPts val="0"/>
              </a:spcAft>
              <a:buClr>
                <a:srgbClr val="F1BE45"/>
              </a:buClr>
              <a:buSzPts val="2900"/>
              <a:buFont typeface="Calibri"/>
              <a:buChar char="➢"/>
            </a:pPr>
            <a:r>
              <a:rPr lang="en-GB" sz="2900" b="1">
                <a:solidFill>
                  <a:srgbClr val="F1BE45"/>
                </a:solidFill>
                <a:latin typeface="Calibri"/>
                <a:ea typeface="Calibri"/>
                <a:cs typeface="Calibri"/>
                <a:sym typeface="Calibri"/>
              </a:rPr>
              <a:t>Further offers</a:t>
            </a:r>
            <a:endParaRPr sz="2900" b="1" i="0" u="none" strike="noStrike" cap="none">
              <a:solidFill>
                <a:srgbClr val="F1BE45"/>
              </a:solidFill>
              <a:latin typeface="Calibri"/>
              <a:ea typeface="Calibri"/>
              <a:cs typeface="Calibri"/>
              <a:sym typeface="Calibri"/>
            </a:endParaRPr>
          </a:p>
          <a:p>
            <a:pPr marL="0" marR="0" lvl="0" indent="0" algn="l" rtl="0">
              <a:lnSpc>
                <a:spcPct val="115000"/>
              </a:lnSpc>
              <a:spcBef>
                <a:spcPts val="0"/>
              </a:spcBef>
              <a:spcAft>
                <a:spcPts val="0"/>
              </a:spcAft>
              <a:buNone/>
            </a:pPr>
            <a:endParaRPr sz="2400">
              <a:solidFill>
                <a:srgbClr val="FFFFFF"/>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We will start to make further offers from the waiting lists from </a:t>
            </a:r>
            <a:r>
              <a:rPr lang="en-GB" sz="2400">
                <a:solidFill>
                  <a:schemeClr val="accent4"/>
                </a:solidFill>
                <a:latin typeface="Calibri"/>
                <a:ea typeface="Calibri"/>
                <a:cs typeface="Calibri"/>
                <a:sym typeface="Calibri"/>
              </a:rPr>
              <a:t>Tuesday 2 April 2024 </a:t>
            </a:r>
            <a:r>
              <a:rPr lang="en-GB" sz="2400">
                <a:solidFill>
                  <a:srgbClr val="FFFFFF"/>
                </a:solidFill>
                <a:latin typeface="Calibri"/>
                <a:ea typeface="Calibri"/>
                <a:cs typeface="Calibri"/>
                <a:sym typeface="Calibri"/>
              </a:rPr>
              <a:t>after all parental responses have been received and processed, and late applications have been added to the waiting lists.</a:t>
            </a:r>
            <a:endParaRPr sz="2400">
              <a:solidFill>
                <a:srgbClr val="FFFFFF"/>
              </a:solidFill>
              <a:latin typeface="Calibri"/>
              <a:ea typeface="Calibri"/>
              <a:cs typeface="Calibri"/>
              <a:sym typeface="Calibri"/>
            </a:endParaRPr>
          </a:p>
          <a:p>
            <a:pPr marL="914400" marR="0" lvl="0" indent="0" algn="l" rtl="0">
              <a:lnSpc>
                <a:spcPct val="115000"/>
              </a:lnSpc>
              <a:spcBef>
                <a:spcPts val="0"/>
              </a:spcBef>
              <a:spcAft>
                <a:spcPts val="0"/>
              </a:spcAft>
              <a:buNone/>
            </a:pPr>
            <a:endParaRPr sz="2400">
              <a:solidFill>
                <a:srgbClr val="FFFFFF"/>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Further offers will continue until the middle of September as places become available. </a:t>
            </a:r>
            <a:endParaRPr sz="24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Effect transition="in" filter="fade">
                                      <p:cBhvr>
                                        <p:cTn id="7" dur="1000"/>
                                        <p:tgtEl>
                                          <p:spTgt spid="1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xEl>
                                              <p:pRg st="1" end="1"/>
                                            </p:txEl>
                                          </p:spTgt>
                                        </p:tgtEl>
                                        <p:attrNameLst>
                                          <p:attrName>style.visibility</p:attrName>
                                        </p:attrNameLst>
                                      </p:cBhvr>
                                      <p:to>
                                        <p:strVal val="visible"/>
                                      </p:to>
                                    </p:set>
                                    <p:animEffect transition="in" filter="fade">
                                      <p:cBhvr>
                                        <p:cTn id="12" dur="1000"/>
                                        <p:tgtEl>
                                          <p:spTgt spid="1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xEl>
                                              <p:pRg st="2" end="2"/>
                                            </p:txEl>
                                          </p:spTgt>
                                        </p:tgtEl>
                                        <p:attrNameLst>
                                          <p:attrName>style.visibility</p:attrName>
                                        </p:attrNameLst>
                                      </p:cBhvr>
                                      <p:to>
                                        <p:strVal val="visible"/>
                                      </p:to>
                                    </p:set>
                                    <p:animEffect transition="in" filter="fade">
                                      <p:cBhvr>
                                        <p:cTn id="17" dur="1000"/>
                                        <p:tgtEl>
                                          <p:spTgt spid="1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xEl>
                                              <p:pRg st="3" end="3"/>
                                            </p:txEl>
                                          </p:spTgt>
                                        </p:tgtEl>
                                        <p:attrNameLst>
                                          <p:attrName>style.visibility</p:attrName>
                                        </p:attrNameLst>
                                      </p:cBhvr>
                                      <p:to>
                                        <p:strVal val="visible"/>
                                      </p:to>
                                    </p:set>
                                    <p:animEffect transition="in" filter="fade">
                                      <p:cBhvr>
                                        <p:cTn id="22" dur="1000"/>
                                        <p:tgtEl>
                                          <p:spTgt spid="1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xEl>
                                              <p:pRg st="4" end="4"/>
                                            </p:txEl>
                                          </p:spTgt>
                                        </p:tgtEl>
                                        <p:attrNameLst>
                                          <p:attrName>style.visibility</p:attrName>
                                        </p:attrNameLst>
                                      </p:cBhvr>
                                      <p:to>
                                        <p:strVal val="visible"/>
                                      </p:to>
                                    </p:set>
                                    <p:animEffect transition="in" filter="fade">
                                      <p:cBhvr>
                                        <p:cTn id="27" dur="1000"/>
                                        <p:tgtEl>
                                          <p:spTgt spid="1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9"/>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89" name="Google Shape;189;p29"/>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p29"/>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91" name="Google Shape;191;p29"/>
          <p:cNvSpPr txBox="1"/>
          <p:nvPr/>
        </p:nvSpPr>
        <p:spPr>
          <a:xfrm>
            <a:off x="410700" y="1183625"/>
            <a:ext cx="8310000" cy="502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endParaRPr sz="2900">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a:solidFill>
                <a:srgbClr val="FFFFF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a:p>
            <a:pPr marL="0" marR="0" lvl="0" indent="0" algn="l" rtl="0">
              <a:lnSpc>
                <a:spcPct val="115000"/>
              </a:lnSpc>
              <a:spcBef>
                <a:spcPts val="1200"/>
              </a:spcBef>
              <a:spcAft>
                <a:spcPts val="1200"/>
              </a:spcAft>
              <a:buClr>
                <a:schemeClr val="dk1"/>
              </a:buClr>
              <a:buSzPts val="1100"/>
              <a:buFont typeface="Arial"/>
              <a:buNone/>
            </a:pPr>
            <a:endParaRPr sz="2900" b="0" i="0" u="none" strike="noStrike" cap="none">
              <a:solidFill>
                <a:srgbClr val="FFFFFF"/>
              </a:solidFill>
              <a:latin typeface="Calibri"/>
              <a:ea typeface="Calibri"/>
              <a:cs typeface="Calibri"/>
              <a:sym typeface="Calibri"/>
            </a:endParaRPr>
          </a:p>
        </p:txBody>
      </p:sp>
      <p:sp>
        <p:nvSpPr>
          <p:cNvPr id="192" name="Google Shape;192;p29"/>
          <p:cNvSpPr txBox="1"/>
          <p:nvPr/>
        </p:nvSpPr>
        <p:spPr>
          <a:xfrm>
            <a:off x="410700" y="1006250"/>
            <a:ext cx="8592900" cy="520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GB" sz="2900" b="1">
                <a:solidFill>
                  <a:srgbClr val="F1BE45"/>
                </a:solidFill>
                <a:latin typeface="Calibri"/>
                <a:ea typeface="Calibri"/>
                <a:cs typeface="Calibri"/>
                <a:sym typeface="Calibri"/>
              </a:rPr>
              <a:t>Appeals</a:t>
            </a:r>
            <a:endParaRPr sz="2900" b="1">
              <a:solidFill>
                <a:srgbClr val="F1BE45"/>
              </a:solidFill>
              <a:latin typeface="Calibri"/>
              <a:ea typeface="Calibri"/>
              <a:cs typeface="Calibri"/>
              <a:sym typeface="Calibri"/>
            </a:endParaRPr>
          </a:p>
          <a:p>
            <a:pPr marL="457200" marR="0" lvl="0" indent="-381000" algn="l" rtl="0">
              <a:lnSpc>
                <a:spcPct val="115000"/>
              </a:lnSpc>
              <a:spcBef>
                <a:spcPts val="12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You have a legal right of appeal against the refusal to be given a place at any of your preferred schools.</a:t>
            </a:r>
            <a:endParaRPr sz="2400">
              <a:solidFill>
                <a:schemeClr val="lt1"/>
              </a:solidFill>
              <a:latin typeface="Calibri"/>
              <a:ea typeface="Calibri"/>
              <a:cs typeface="Calibri"/>
              <a:sym typeface="Calibri"/>
            </a:endParaRPr>
          </a:p>
          <a:p>
            <a:pPr marL="457200" marR="0" lvl="0" indent="-381000" algn="l" rtl="0">
              <a:lnSpc>
                <a:spcPct val="115000"/>
              </a:lnSpc>
              <a:spcBef>
                <a:spcPts val="10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Appeals are heard by an independent panel not connected to either the school or the local authority. </a:t>
            </a:r>
            <a:endParaRPr sz="2400">
              <a:solidFill>
                <a:schemeClr val="lt1"/>
              </a:solidFill>
              <a:latin typeface="Calibri"/>
              <a:ea typeface="Calibri"/>
              <a:cs typeface="Calibri"/>
              <a:sym typeface="Calibri"/>
            </a:endParaRPr>
          </a:p>
          <a:p>
            <a:pPr marL="457200" marR="0" lvl="0" indent="-381000" algn="l" rtl="0">
              <a:lnSpc>
                <a:spcPct val="115000"/>
              </a:lnSpc>
              <a:spcBef>
                <a:spcPts val="12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The panel will balance  your case for wanting your child to attend the school against the school’s argument that they are full. You will need to present a strong case why your child  has to attend that particular school. </a:t>
            </a:r>
            <a:endParaRPr sz="24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24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2900" b="1">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29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10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xEl>
                                              <p:pRg st="1" end="1"/>
                                            </p:txEl>
                                          </p:spTgt>
                                        </p:tgtEl>
                                        <p:attrNameLst>
                                          <p:attrName>style.visibility</p:attrName>
                                        </p:attrNameLst>
                                      </p:cBhvr>
                                      <p:to>
                                        <p:strVal val="visible"/>
                                      </p:to>
                                    </p:set>
                                    <p:animEffect transition="in" filter="fade">
                                      <p:cBhvr>
                                        <p:cTn id="12" dur="1000"/>
                                        <p:tgtEl>
                                          <p:spTgt spid="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1000"/>
                                        <p:tgtEl>
                                          <p:spTgt spid="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xEl>
                                              <p:pRg st="3" end="3"/>
                                            </p:txEl>
                                          </p:spTgt>
                                        </p:tgtEl>
                                        <p:attrNameLst>
                                          <p:attrName>style.visibility</p:attrName>
                                        </p:attrNameLst>
                                      </p:cBhvr>
                                      <p:to>
                                        <p:strVal val="visible"/>
                                      </p:to>
                                    </p:set>
                                    <p:animEffect transition="in" filter="fade">
                                      <p:cBhvr>
                                        <p:cTn id="22" dur="1000"/>
                                        <p:tgtEl>
                                          <p:spTgt spid="1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2">
                                            <p:txEl>
                                              <p:pRg st="4" end="4"/>
                                            </p:txEl>
                                          </p:spTgt>
                                        </p:tgtEl>
                                        <p:attrNameLst>
                                          <p:attrName>style.visibility</p:attrName>
                                        </p:attrNameLst>
                                      </p:cBhvr>
                                      <p:to>
                                        <p:strVal val="visible"/>
                                      </p:to>
                                    </p:set>
                                    <p:animEffect transition="in" filter="fade">
                                      <p:cBhvr>
                                        <p:cTn id="27" dur="1000"/>
                                        <p:tgtEl>
                                          <p:spTgt spid="1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2">
                                            <p:txEl>
                                              <p:pRg st="5" end="5"/>
                                            </p:txEl>
                                          </p:spTgt>
                                        </p:tgtEl>
                                        <p:attrNameLst>
                                          <p:attrName>style.visibility</p:attrName>
                                        </p:attrNameLst>
                                      </p:cBhvr>
                                      <p:to>
                                        <p:strVal val="visible"/>
                                      </p:to>
                                    </p:set>
                                    <p:animEffect transition="in" filter="fade">
                                      <p:cBhvr>
                                        <p:cTn id="32" dur="1000"/>
                                        <p:tgtEl>
                                          <p:spTgt spid="1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2">
                                            <p:txEl>
                                              <p:pRg st="6" end="6"/>
                                            </p:txEl>
                                          </p:spTgt>
                                        </p:tgtEl>
                                        <p:attrNameLst>
                                          <p:attrName>style.visibility</p:attrName>
                                        </p:attrNameLst>
                                      </p:cBhvr>
                                      <p:to>
                                        <p:strVal val="visible"/>
                                      </p:to>
                                    </p:set>
                                    <p:animEffect transition="in" filter="fade">
                                      <p:cBhvr>
                                        <p:cTn id="37" dur="1000"/>
                                        <p:tgtEl>
                                          <p:spTgt spid="1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0"/>
          <p:cNvPicPr preferRelativeResize="0"/>
          <p:nvPr/>
        </p:nvPicPr>
        <p:blipFill rotWithShape="1">
          <a:blip r:embed="rId3">
            <a:alphaModFix/>
          </a:blip>
          <a:srcRect l="-14012"/>
          <a:stretch/>
        </p:blipFill>
        <p:spPr>
          <a:xfrm>
            <a:off x="-1281553" y="0"/>
            <a:ext cx="10425527" cy="6858000"/>
          </a:xfrm>
          <a:prstGeom prst="rect">
            <a:avLst/>
          </a:prstGeom>
          <a:noFill/>
          <a:ln>
            <a:noFill/>
          </a:ln>
        </p:spPr>
      </p:pic>
      <p:pic>
        <p:nvPicPr>
          <p:cNvPr id="198" name="Google Shape;198;p30"/>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99" name="Google Shape;199;p30"/>
          <p:cNvSpPr/>
          <p:nvPr/>
        </p:nvSpPr>
        <p:spPr>
          <a:xfrm>
            <a:off x="0" y="15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0"/>
              </a:spcAft>
              <a:buNone/>
            </a:pPr>
            <a:endParaRPr sz="2900">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None/>
            </a:pPr>
            <a:endParaRPr sz="2900">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None/>
            </a:pPr>
            <a:r>
              <a:rPr lang="en-GB" sz="2900">
                <a:solidFill>
                  <a:srgbClr val="F1BE45"/>
                </a:solidFill>
                <a:latin typeface="Calibri"/>
                <a:ea typeface="Calibri"/>
                <a:cs typeface="Calibri"/>
                <a:sym typeface="Calibri"/>
              </a:rPr>
              <a:t>Gathering information</a:t>
            </a:r>
            <a:endParaRPr sz="2900">
              <a:solidFill>
                <a:srgbClr val="F1BE45"/>
              </a:solidFill>
              <a:latin typeface="Calibri"/>
              <a:ea typeface="Calibri"/>
              <a:cs typeface="Calibri"/>
              <a:sym typeface="Calibri"/>
            </a:endParaRPr>
          </a:p>
          <a:p>
            <a:pPr marL="914400" marR="0" lvl="1" indent="-381000" algn="l" rtl="0">
              <a:lnSpc>
                <a:spcPct val="115000"/>
              </a:lnSpc>
              <a:spcBef>
                <a:spcPts val="12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Read the </a:t>
            </a:r>
            <a:r>
              <a:rPr lang="en-GB" sz="2400" b="1" u="sng">
                <a:solidFill>
                  <a:schemeClr val="hlink"/>
                </a:solidFill>
                <a:latin typeface="Calibri"/>
                <a:ea typeface="Calibri"/>
                <a:cs typeface="Calibri"/>
                <a:sym typeface="Calibri"/>
                <a:hlinkClick r:id="rId5"/>
              </a:rPr>
              <a:t>Admission to Richmond’s Secondary Schools</a:t>
            </a:r>
            <a:r>
              <a:rPr lang="en-GB" sz="2400">
                <a:solidFill>
                  <a:schemeClr val="lt1"/>
                </a:solidFill>
                <a:latin typeface="Calibri"/>
                <a:ea typeface="Calibri"/>
                <a:cs typeface="Calibri"/>
                <a:sym typeface="Calibri"/>
              </a:rPr>
              <a:t> guide available to download on the Richmond Council website. This provides information about each stage of the application process and your responsibilities as the applicant.</a:t>
            </a:r>
            <a:endParaRPr sz="2400">
              <a:solidFill>
                <a:srgbClr val="F1BE45"/>
              </a:solidFill>
              <a:latin typeface="Calibri"/>
              <a:ea typeface="Calibri"/>
              <a:cs typeface="Calibri"/>
              <a:sym typeface="Calibri"/>
            </a:endParaRPr>
          </a:p>
          <a:p>
            <a:pPr marL="914400" marR="0" lvl="1" indent="-381000" algn="l" rtl="0">
              <a:lnSpc>
                <a:spcPct val="115000"/>
              </a:lnSpc>
              <a:spcBef>
                <a:spcPts val="10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Familiarise yourself with the oversubscription criteria for your preferred schools. These are summarised in the </a:t>
            </a:r>
            <a:r>
              <a:rPr lang="en-GB" sz="2400" b="1" u="sng">
                <a:solidFill>
                  <a:schemeClr val="hlink"/>
                </a:solidFill>
                <a:latin typeface="Calibri"/>
                <a:ea typeface="Calibri"/>
                <a:cs typeface="Calibri"/>
                <a:sym typeface="Calibri"/>
                <a:hlinkClick r:id="rId6"/>
              </a:rPr>
              <a:t>Richmond’s schools brochure </a:t>
            </a:r>
            <a:r>
              <a:rPr lang="en-GB" sz="2400">
                <a:solidFill>
                  <a:schemeClr val="lt1"/>
                </a:solidFill>
                <a:latin typeface="Calibri"/>
                <a:ea typeface="Calibri"/>
                <a:cs typeface="Calibri"/>
                <a:sym typeface="Calibri"/>
              </a:rPr>
              <a:t>available on the Richmond Council website, but always read the full version on the school’s website.</a:t>
            </a:r>
            <a:endParaRPr sz="2400">
              <a:solidFill>
                <a:srgbClr val="F1BE45"/>
              </a:solidFill>
              <a:latin typeface="Calibri"/>
              <a:ea typeface="Calibri"/>
              <a:cs typeface="Calibri"/>
              <a:sym typeface="Calibri"/>
            </a:endParaRPr>
          </a:p>
          <a:p>
            <a:pPr marL="914400" marR="0" lvl="1" indent="-381000" algn="l" rtl="0">
              <a:lnSpc>
                <a:spcPct val="115000"/>
              </a:lnSpc>
              <a:spcBef>
                <a:spcPts val="10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Look at the pattern of admissions from previous years and be informed about the likelihood of being offered a place. </a:t>
            </a:r>
            <a:endParaRPr sz="2400">
              <a:solidFill>
                <a:schemeClr val="lt1"/>
              </a:solidFill>
              <a:latin typeface="Calibri"/>
              <a:ea typeface="Calibri"/>
              <a:cs typeface="Calibri"/>
              <a:sym typeface="Calibri"/>
            </a:endParaRPr>
          </a:p>
          <a:p>
            <a:pPr marL="914400" marR="0" lvl="1" indent="-381000" algn="l" rtl="0">
              <a:lnSpc>
                <a:spcPct val="115000"/>
              </a:lnSpc>
              <a:spcBef>
                <a:spcPts val="10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Talk to your primary headteacher. </a:t>
            </a:r>
            <a:endParaRPr sz="2400">
              <a:solidFill>
                <a:srgbClr val="F1BE45"/>
              </a:solidFill>
              <a:latin typeface="Calibri"/>
              <a:ea typeface="Calibri"/>
              <a:cs typeface="Calibri"/>
              <a:sym typeface="Calibri"/>
            </a:endParaRPr>
          </a:p>
          <a:p>
            <a:pPr marL="914400" marR="0" lvl="0" indent="0" algn="l" rtl="0">
              <a:lnSpc>
                <a:spcPct val="115000"/>
              </a:lnSpc>
              <a:spcBef>
                <a:spcPts val="1200"/>
              </a:spcBef>
              <a:spcAft>
                <a:spcPts val="0"/>
              </a:spcAft>
              <a:buNone/>
            </a:pPr>
            <a:endParaRPr sz="2300">
              <a:solidFill>
                <a:schemeClr val="lt1"/>
              </a:solidFill>
              <a:latin typeface="Calibri"/>
              <a:ea typeface="Calibri"/>
              <a:cs typeface="Calibri"/>
              <a:sym typeface="Calibri"/>
            </a:endParaRPr>
          </a:p>
          <a:p>
            <a:pPr marL="914400" marR="0" lvl="0" indent="0" algn="l" rtl="0">
              <a:lnSpc>
                <a:spcPct val="115000"/>
              </a:lnSpc>
              <a:spcBef>
                <a:spcPts val="1200"/>
              </a:spcBef>
              <a:spcAft>
                <a:spcPts val="0"/>
              </a:spcAft>
              <a:buNone/>
            </a:pPr>
            <a:endParaRPr sz="2300">
              <a:solidFill>
                <a:schemeClr val="lt1"/>
              </a:solidFill>
              <a:latin typeface="Calibri"/>
              <a:ea typeface="Calibri"/>
              <a:cs typeface="Calibri"/>
              <a:sym typeface="Calibri"/>
            </a:endParaRPr>
          </a:p>
          <a:p>
            <a:pPr marL="457200" marR="0" lvl="0" indent="0" algn="l" rtl="0">
              <a:lnSpc>
                <a:spcPct val="115000"/>
              </a:lnSpc>
              <a:spcBef>
                <a:spcPts val="1200"/>
              </a:spcBef>
              <a:spcAft>
                <a:spcPts val="0"/>
              </a:spcAft>
              <a:buNone/>
            </a:pPr>
            <a:endParaRPr sz="29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1"/>
          <p:cNvPicPr preferRelativeResize="0"/>
          <p:nvPr/>
        </p:nvPicPr>
        <p:blipFill rotWithShape="1">
          <a:blip r:embed="rId3">
            <a:alphaModFix/>
          </a:blip>
          <a:srcRect l="-14012"/>
          <a:stretch/>
        </p:blipFill>
        <p:spPr>
          <a:xfrm>
            <a:off x="-1281553" y="0"/>
            <a:ext cx="10425527" cy="6858000"/>
          </a:xfrm>
          <a:prstGeom prst="rect">
            <a:avLst/>
          </a:prstGeom>
          <a:noFill/>
          <a:ln>
            <a:noFill/>
          </a:ln>
        </p:spPr>
      </p:pic>
      <p:pic>
        <p:nvPicPr>
          <p:cNvPr id="205" name="Google Shape;205;p31"/>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206" name="Google Shape;206;p31"/>
          <p:cNvSpPr/>
          <p:nvPr/>
        </p:nvSpPr>
        <p:spPr>
          <a:xfrm>
            <a:off x="0" y="15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0"/>
              </a:spcAft>
              <a:buNone/>
            </a:pPr>
            <a:r>
              <a:rPr lang="en-GB" sz="2900">
                <a:solidFill>
                  <a:srgbClr val="F1BE45"/>
                </a:solidFill>
                <a:latin typeface="Calibri"/>
                <a:ea typeface="Calibri"/>
                <a:cs typeface="Calibri"/>
                <a:sym typeface="Calibri"/>
              </a:rPr>
              <a:t>Other resources</a:t>
            </a:r>
            <a:endParaRPr sz="2900">
              <a:solidFill>
                <a:srgbClr val="F1BE45"/>
              </a:solidFill>
              <a:latin typeface="Calibri"/>
              <a:ea typeface="Calibri"/>
              <a:cs typeface="Calibri"/>
              <a:sym typeface="Calibri"/>
            </a:endParaRPr>
          </a:p>
          <a:p>
            <a:pPr marL="914400" marR="0" lvl="1" indent="-406400" algn="l" rtl="0">
              <a:lnSpc>
                <a:spcPct val="115000"/>
              </a:lnSpc>
              <a:spcBef>
                <a:spcPts val="1200"/>
              </a:spcBef>
              <a:spcAft>
                <a:spcPts val="0"/>
              </a:spcAft>
              <a:buClr>
                <a:schemeClr val="lt1"/>
              </a:buClr>
              <a:buSzPts val="2800"/>
              <a:buFont typeface="Calibri"/>
              <a:buChar char="➢"/>
            </a:pPr>
            <a:r>
              <a:rPr lang="en-GB" sz="2800">
                <a:solidFill>
                  <a:schemeClr val="lt1"/>
                </a:solidFill>
                <a:latin typeface="Calibri"/>
                <a:ea typeface="Calibri"/>
                <a:cs typeface="Calibri"/>
                <a:sym typeface="Calibri"/>
              </a:rPr>
              <a:t>Richmond Council website - </a:t>
            </a:r>
            <a:r>
              <a:rPr lang="en-GB" sz="2800" u="sng">
                <a:solidFill>
                  <a:schemeClr val="hlink"/>
                </a:solidFill>
                <a:latin typeface="Calibri"/>
                <a:ea typeface="Calibri"/>
                <a:cs typeface="Calibri"/>
                <a:sym typeface="Calibri"/>
                <a:hlinkClick r:id="rId5"/>
              </a:rPr>
              <a:t>www.r</a:t>
            </a:r>
            <a:r>
              <a:rPr lang="en-GB" sz="2800" u="sng">
                <a:solidFill>
                  <a:schemeClr val="hlink"/>
                </a:solidFill>
                <a:latin typeface="Calibri"/>
                <a:ea typeface="Calibri"/>
                <a:cs typeface="Calibri"/>
                <a:sym typeface="Calibri"/>
                <a:hlinkClick r:id="rId5"/>
              </a:rPr>
              <a:t>ichmond</a:t>
            </a:r>
            <a:r>
              <a:rPr lang="en-GB" sz="2800" u="sng">
                <a:solidFill>
                  <a:schemeClr val="hlink"/>
                </a:solidFill>
                <a:latin typeface="Calibri"/>
                <a:ea typeface="Calibri"/>
                <a:cs typeface="Calibri"/>
                <a:sym typeface="Calibri"/>
                <a:hlinkClick r:id="rId5"/>
              </a:rPr>
              <a:t>.gov.uk</a:t>
            </a:r>
            <a:endParaRPr sz="2800">
              <a:solidFill>
                <a:srgbClr val="F1BE45"/>
              </a:solidFill>
              <a:latin typeface="Calibri"/>
              <a:ea typeface="Calibri"/>
              <a:cs typeface="Calibri"/>
              <a:sym typeface="Calibri"/>
            </a:endParaRPr>
          </a:p>
          <a:p>
            <a:pPr marL="914400" marR="0" lvl="1" indent="-406400" algn="l" rtl="0">
              <a:lnSpc>
                <a:spcPct val="115000"/>
              </a:lnSpc>
              <a:spcBef>
                <a:spcPts val="1000"/>
              </a:spcBef>
              <a:spcAft>
                <a:spcPts val="0"/>
              </a:spcAft>
              <a:buClr>
                <a:schemeClr val="lt1"/>
              </a:buClr>
              <a:buSzPts val="2800"/>
              <a:buFont typeface="Calibri"/>
              <a:buChar char="➢"/>
            </a:pPr>
            <a:r>
              <a:rPr lang="en-GB" sz="2800">
                <a:solidFill>
                  <a:schemeClr val="lt1"/>
                </a:solidFill>
                <a:latin typeface="Calibri"/>
                <a:ea typeface="Calibri"/>
                <a:cs typeface="Calibri"/>
                <a:sym typeface="Calibri"/>
              </a:rPr>
              <a:t>Compare schools - </a:t>
            </a:r>
            <a:r>
              <a:rPr lang="en-GB" sz="2800" u="sng">
                <a:solidFill>
                  <a:schemeClr val="hlink"/>
                </a:solidFill>
                <a:latin typeface="Calibri"/>
                <a:ea typeface="Calibri"/>
                <a:cs typeface="Calibri"/>
                <a:sym typeface="Calibri"/>
                <a:hlinkClick r:id="rId6"/>
              </a:rPr>
              <a:t>www.gov.uk/school-performance-tables</a:t>
            </a:r>
            <a:endParaRPr sz="2800">
              <a:solidFill>
                <a:srgbClr val="F1BE45"/>
              </a:solidFill>
              <a:latin typeface="Calibri"/>
              <a:ea typeface="Calibri"/>
              <a:cs typeface="Calibri"/>
              <a:sym typeface="Calibri"/>
            </a:endParaRPr>
          </a:p>
          <a:p>
            <a:pPr marL="914400" marR="0" lvl="1" indent="-406400" algn="l" rtl="0">
              <a:lnSpc>
                <a:spcPct val="115000"/>
              </a:lnSpc>
              <a:spcBef>
                <a:spcPts val="1000"/>
              </a:spcBef>
              <a:spcAft>
                <a:spcPts val="0"/>
              </a:spcAft>
              <a:buClr>
                <a:schemeClr val="lt1"/>
              </a:buClr>
              <a:buSzPts val="2800"/>
              <a:buFont typeface="Calibri"/>
              <a:buChar char="➢"/>
            </a:pPr>
            <a:r>
              <a:rPr lang="en-GB" sz="2800">
                <a:solidFill>
                  <a:schemeClr val="lt1"/>
                </a:solidFill>
                <a:latin typeface="Calibri"/>
                <a:ea typeface="Calibri"/>
                <a:cs typeface="Calibri"/>
                <a:sym typeface="Calibri"/>
              </a:rPr>
              <a:t>Ofsted  reports - </a:t>
            </a:r>
            <a:r>
              <a:rPr lang="en-GB" sz="2800" u="sng">
                <a:solidFill>
                  <a:schemeClr val="hlink"/>
                </a:solidFill>
                <a:latin typeface="Calibri"/>
                <a:ea typeface="Calibri"/>
                <a:cs typeface="Calibri"/>
                <a:sym typeface="Calibri"/>
                <a:hlinkClick r:id="rId7"/>
              </a:rPr>
              <a:t>www.gov.uk/government/organisations/ofsted</a:t>
            </a:r>
            <a:endParaRPr sz="2800">
              <a:solidFill>
                <a:srgbClr val="F1BE45"/>
              </a:solidFill>
              <a:latin typeface="Calibri"/>
              <a:ea typeface="Calibri"/>
              <a:cs typeface="Calibri"/>
              <a:sym typeface="Calibri"/>
            </a:endParaRPr>
          </a:p>
          <a:p>
            <a:pPr marL="914400" marR="0" lvl="1" indent="-406400" algn="l" rtl="0">
              <a:lnSpc>
                <a:spcPct val="115000"/>
              </a:lnSpc>
              <a:spcBef>
                <a:spcPts val="1200"/>
              </a:spcBef>
              <a:spcAft>
                <a:spcPts val="0"/>
              </a:spcAft>
              <a:buClr>
                <a:schemeClr val="lt1"/>
              </a:buClr>
              <a:buSzPts val="2800"/>
              <a:buFont typeface="Calibri"/>
              <a:buChar char="➢"/>
            </a:pPr>
            <a:r>
              <a:rPr lang="en-GB" sz="2800">
                <a:solidFill>
                  <a:schemeClr val="lt1"/>
                </a:solidFill>
                <a:latin typeface="Calibri"/>
                <a:ea typeface="Calibri"/>
                <a:cs typeface="Calibri"/>
                <a:sym typeface="Calibri"/>
              </a:rPr>
              <a:t>School admissions team - </a:t>
            </a:r>
            <a:r>
              <a:rPr lang="en-GB" sz="2800" u="sng">
                <a:solidFill>
                  <a:schemeClr val="hlink"/>
                </a:solidFill>
                <a:latin typeface="Calibri"/>
                <a:ea typeface="Calibri"/>
                <a:cs typeface="Calibri"/>
                <a:sym typeface="Calibri"/>
                <a:hlinkClick r:id="rId8"/>
              </a:rPr>
              <a:t>richmond</a:t>
            </a:r>
            <a:r>
              <a:rPr lang="en-GB" sz="2800" u="sng">
                <a:solidFill>
                  <a:schemeClr val="hlink"/>
                </a:solidFill>
                <a:latin typeface="Calibri"/>
                <a:ea typeface="Calibri"/>
                <a:cs typeface="Calibri"/>
                <a:sym typeface="Calibri"/>
                <a:hlinkClick r:id="rId8"/>
              </a:rPr>
              <a:t>.admissions@achievingforchildren.org.uk</a:t>
            </a:r>
            <a:endParaRPr sz="2800">
              <a:solidFill>
                <a:srgbClr val="F1BE45"/>
              </a:solidFill>
              <a:latin typeface="Calibri"/>
              <a:ea typeface="Calibri"/>
              <a:cs typeface="Calibri"/>
              <a:sym typeface="Calibri"/>
            </a:endParaRPr>
          </a:p>
          <a:p>
            <a:pPr marL="914400" marR="0" lvl="0" indent="0" algn="l" rtl="0">
              <a:lnSpc>
                <a:spcPct val="115000"/>
              </a:lnSpc>
              <a:spcBef>
                <a:spcPts val="1200"/>
              </a:spcBef>
              <a:spcAft>
                <a:spcPts val="0"/>
              </a:spcAft>
              <a:buNone/>
            </a:pPr>
            <a:endParaRPr sz="2300">
              <a:solidFill>
                <a:schemeClr val="lt1"/>
              </a:solidFill>
              <a:latin typeface="Calibri"/>
              <a:ea typeface="Calibri"/>
              <a:cs typeface="Calibri"/>
              <a:sym typeface="Calibri"/>
            </a:endParaRPr>
          </a:p>
          <a:p>
            <a:pPr marL="914400" marR="0" lvl="0" indent="0" algn="l" rtl="0">
              <a:lnSpc>
                <a:spcPct val="115000"/>
              </a:lnSpc>
              <a:spcBef>
                <a:spcPts val="1200"/>
              </a:spcBef>
              <a:spcAft>
                <a:spcPts val="0"/>
              </a:spcAft>
              <a:buNone/>
            </a:pPr>
            <a:endParaRPr sz="2300">
              <a:solidFill>
                <a:schemeClr val="lt1"/>
              </a:solidFill>
              <a:latin typeface="Calibri"/>
              <a:ea typeface="Calibri"/>
              <a:cs typeface="Calibri"/>
              <a:sym typeface="Calibri"/>
            </a:endParaRPr>
          </a:p>
          <a:p>
            <a:pPr marL="457200" marR="0" lvl="0" indent="0" algn="l" rtl="0">
              <a:lnSpc>
                <a:spcPct val="115000"/>
              </a:lnSpc>
              <a:spcBef>
                <a:spcPts val="1200"/>
              </a:spcBef>
              <a:spcAft>
                <a:spcPts val="0"/>
              </a:spcAft>
              <a:buNone/>
            </a:pPr>
            <a:endParaRPr sz="29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65" name="Google Shape;65;p14"/>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 name="Google Shape;66;p14"/>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67" name="Google Shape;67;p14"/>
          <p:cNvSpPr txBox="1"/>
          <p:nvPr/>
        </p:nvSpPr>
        <p:spPr>
          <a:xfrm>
            <a:off x="615825" y="909675"/>
            <a:ext cx="8075400" cy="467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r>
              <a:rPr lang="en-GB" sz="2900" b="1">
                <a:solidFill>
                  <a:srgbClr val="F1BE45"/>
                </a:solidFill>
                <a:latin typeface="Calibri"/>
                <a:ea typeface="Calibri"/>
                <a:cs typeface="Calibri"/>
                <a:sym typeface="Calibri"/>
              </a:rPr>
              <a:t>National coordinated admissions and Pan London</a:t>
            </a:r>
            <a:endParaRPr sz="2900" b="1">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1">
              <a:solidFill>
                <a:srgbClr val="FFFFF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1">
              <a:solidFill>
                <a:srgbClr val="FFFFF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4"/>
          <p:cNvSpPr txBox="1"/>
          <p:nvPr/>
        </p:nvSpPr>
        <p:spPr>
          <a:xfrm>
            <a:off x="615825" y="2868550"/>
            <a:ext cx="7099800" cy="32514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200"/>
              </a:spcBef>
              <a:spcAft>
                <a:spcPts val="0"/>
              </a:spcAft>
              <a:buNone/>
            </a:pPr>
            <a:r>
              <a:rPr lang="en-GB" sz="2900">
                <a:solidFill>
                  <a:srgbClr val="FFFFFF"/>
                </a:solidFill>
                <a:latin typeface="Calibri"/>
                <a:ea typeface="Calibri"/>
                <a:cs typeface="Calibri"/>
                <a:sym typeface="Calibri"/>
              </a:rPr>
              <a:t> </a:t>
            </a:r>
            <a:endParaRPr sz="2900" b="0" i="0" u="none" strike="noStrike" cap="none">
              <a:solidFill>
                <a:srgbClr val="FFFFFF"/>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4"/>
          <p:cNvSpPr txBox="1"/>
          <p:nvPr/>
        </p:nvSpPr>
        <p:spPr>
          <a:xfrm>
            <a:off x="615825" y="1834200"/>
            <a:ext cx="8387700" cy="4492800"/>
          </a:xfrm>
          <a:prstGeom prst="rect">
            <a:avLst/>
          </a:prstGeom>
          <a:noFill/>
          <a:ln>
            <a:noFill/>
          </a:ln>
        </p:spPr>
        <p:txBody>
          <a:bodyPr spcFirstLastPara="1" wrap="square" lIns="91425" tIns="91425" rIns="91425" bIns="91425" anchor="t" anchorCtr="0">
            <a:noAutofit/>
          </a:bodyPr>
          <a:lstStyle/>
          <a:p>
            <a:pPr marL="457200" marR="0" lvl="0" indent="-412750" algn="l" rtl="0">
              <a:lnSpc>
                <a:spcPct val="115000"/>
              </a:lnSpc>
              <a:spcBef>
                <a:spcPts val="1200"/>
              </a:spcBef>
              <a:spcAft>
                <a:spcPts val="0"/>
              </a:spcAft>
              <a:buClr>
                <a:srgbClr val="FFFFFF"/>
              </a:buClr>
              <a:buSzPts val="2900"/>
              <a:buFont typeface="Calibri"/>
              <a:buChar char="➢"/>
            </a:pPr>
            <a:r>
              <a:rPr lang="en-GB" sz="2900">
                <a:solidFill>
                  <a:srgbClr val="FFFFFF"/>
                </a:solidFill>
                <a:latin typeface="Calibri"/>
                <a:ea typeface="Calibri"/>
                <a:cs typeface="Calibri"/>
                <a:sym typeface="Calibri"/>
              </a:rPr>
              <a:t>Admission into secondary school is coordinated nationally across England, with a common deadline and national offer day.</a:t>
            </a:r>
            <a:endParaRPr sz="2900">
              <a:solidFill>
                <a:srgbClr val="FFFFFF"/>
              </a:solidFill>
              <a:latin typeface="Calibri"/>
              <a:ea typeface="Calibri"/>
              <a:cs typeface="Calibri"/>
              <a:sym typeface="Calibri"/>
            </a:endParaRPr>
          </a:p>
          <a:p>
            <a:pPr marL="457200" marR="0" lvl="0" indent="-412750" algn="l" rtl="0">
              <a:lnSpc>
                <a:spcPct val="115000"/>
              </a:lnSpc>
              <a:spcBef>
                <a:spcPts val="1200"/>
              </a:spcBef>
              <a:spcAft>
                <a:spcPts val="0"/>
              </a:spcAft>
              <a:buClr>
                <a:srgbClr val="FFFFFF"/>
              </a:buClr>
              <a:buSzPts val="2900"/>
              <a:buFont typeface="Calibri"/>
              <a:buChar char="➢"/>
            </a:pPr>
            <a:r>
              <a:rPr lang="en-GB" sz="2900">
                <a:solidFill>
                  <a:srgbClr val="FFFFFF"/>
                </a:solidFill>
                <a:latin typeface="Calibri"/>
                <a:ea typeface="Calibri"/>
                <a:cs typeface="Calibri"/>
                <a:sym typeface="Calibri"/>
              </a:rPr>
              <a:t>All 33 London boroughs, and 5 surrounding local authorities co-ordinate the processing of admissions with the aim of making a single offer per child wherever possible.</a:t>
            </a:r>
            <a:endParaRPr sz="2900">
              <a:solidFill>
                <a:srgbClr val="FFFFFF"/>
              </a:solidFill>
              <a:latin typeface="Calibri"/>
              <a:ea typeface="Calibri"/>
              <a:cs typeface="Calibri"/>
              <a:sym typeface="Calibri"/>
            </a:endParaRPr>
          </a:p>
          <a:p>
            <a:pPr marL="457200" marR="0" lvl="0" indent="0" algn="l" rtl="0">
              <a:lnSpc>
                <a:spcPct val="115000"/>
              </a:lnSpc>
              <a:spcBef>
                <a:spcPts val="1200"/>
              </a:spcBef>
              <a:spcAft>
                <a:spcPts val="0"/>
              </a:spcAft>
              <a:buNone/>
            </a:pPr>
            <a:endParaRPr sz="29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2"/>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212" name="Google Shape;212;p32"/>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3" name="Google Shape;213;p32"/>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214" name="Google Shape;214;p32"/>
          <p:cNvSpPr txBox="1"/>
          <p:nvPr/>
        </p:nvSpPr>
        <p:spPr>
          <a:xfrm>
            <a:off x="410700" y="1183625"/>
            <a:ext cx="8310000" cy="502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900"/>
              <a:buFont typeface="Arial"/>
              <a:buNone/>
            </a:pPr>
            <a:endParaRPr sz="2900">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a:solidFill>
                <a:srgbClr val="FFFFFF"/>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a:p>
            <a:pPr marL="0" marR="0" lvl="0" indent="0" algn="l" rtl="0">
              <a:lnSpc>
                <a:spcPct val="115000"/>
              </a:lnSpc>
              <a:spcBef>
                <a:spcPts val="1200"/>
              </a:spcBef>
              <a:spcAft>
                <a:spcPts val="1200"/>
              </a:spcAft>
              <a:buClr>
                <a:schemeClr val="dk1"/>
              </a:buClr>
              <a:buSzPts val="1100"/>
              <a:buFont typeface="Arial"/>
              <a:buNone/>
            </a:pPr>
            <a:endParaRPr sz="2900" b="0" i="0" u="none" strike="noStrike" cap="none">
              <a:solidFill>
                <a:srgbClr val="FFFFFF"/>
              </a:solidFill>
              <a:latin typeface="Calibri"/>
              <a:ea typeface="Calibri"/>
              <a:cs typeface="Calibri"/>
              <a:sym typeface="Calibri"/>
            </a:endParaRPr>
          </a:p>
        </p:txBody>
      </p:sp>
      <p:sp>
        <p:nvSpPr>
          <p:cNvPr id="215" name="Google Shape;215;p32"/>
          <p:cNvSpPr txBox="1"/>
          <p:nvPr/>
        </p:nvSpPr>
        <p:spPr>
          <a:xfrm>
            <a:off x="410700" y="355925"/>
            <a:ext cx="8592900" cy="6502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GB" sz="2900" b="1">
                <a:solidFill>
                  <a:srgbClr val="F1BE45"/>
                </a:solidFill>
                <a:latin typeface="Calibri"/>
                <a:ea typeface="Calibri"/>
                <a:cs typeface="Calibri"/>
                <a:sym typeface="Calibri"/>
              </a:rPr>
              <a:t>FINALLY… SOME DOs and DON’Ts</a:t>
            </a:r>
            <a:endParaRPr sz="2900" b="1">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200" b="1">
                <a:solidFill>
                  <a:srgbClr val="F1BE45"/>
                </a:solidFill>
                <a:latin typeface="Calibri"/>
                <a:ea typeface="Calibri"/>
                <a:cs typeface="Calibri"/>
                <a:sym typeface="Calibri"/>
              </a:rPr>
              <a:t>DO </a:t>
            </a:r>
            <a:r>
              <a:rPr lang="en-GB" sz="2200">
                <a:solidFill>
                  <a:schemeClr val="lt1"/>
                </a:solidFill>
                <a:latin typeface="Calibri"/>
                <a:ea typeface="Calibri"/>
                <a:cs typeface="Calibri"/>
                <a:sym typeface="Calibri"/>
              </a:rPr>
              <a:t>read the brochure and visit the schools.</a:t>
            </a:r>
            <a:endParaRPr sz="22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200" b="1">
                <a:solidFill>
                  <a:srgbClr val="F1BE45"/>
                </a:solidFill>
                <a:latin typeface="Calibri"/>
                <a:ea typeface="Calibri"/>
                <a:cs typeface="Calibri"/>
                <a:sym typeface="Calibri"/>
              </a:rPr>
              <a:t>D</a:t>
            </a:r>
            <a:r>
              <a:rPr lang="en-GB" sz="2300" b="1">
                <a:solidFill>
                  <a:srgbClr val="F1BE45"/>
                </a:solidFill>
                <a:latin typeface="Calibri"/>
                <a:ea typeface="Calibri"/>
                <a:cs typeface="Calibri"/>
                <a:sym typeface="Calibri"/>
              </a:rPr>
              <a:t>O </a:t>
            </a:r>
            <a:r>
              <a:rPr lang="en-GB" sz="2300">
                <a:solidFill>
                  <a:schemeClr val="lt1"/>
                </a:solidFill>
                <a:latin typeface="Calibri"/>
                <a:ea typeface="Calibri"/>
                <a:cs typeface="Calibri"/>
                <a:sym typeface="Calibri"/>
              </a:rPr>
              <a:t>apply on time and provide all the requested documentation to make sure the appropriate priority is applied to your application.</a:t>
            </a:r>
            <a:endParaRPr sz="23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300" b="1">
                <a:solidFill>
                  <a:srgbClr val="F1BE45"/>
                </a:solidFill>
                <a:latin typeface="Calibri"/>
                <a:ea typeface="Calibri"/>
                <a:cs typeface="Calibri"/>
                <a:sym typeface="Calibri"/>
              </a:rPr>
              <a:t>DO </a:t>
            </a:r>
            <a:r>
              <a:rPr lang="en-GB" sz="2300">
                <a:solidFill>
                  <a:schemeClr val="lt1"/>
                </a:solidFill>
                <a:latin typeface="Calibri"/>
                <a:ea typeface="Calibri"/>
                <a:cs typeface="Calibri"/>
                <a:sym typeface="Calibri"/>
              </a:rPr>
              <a:t>familiarise with the school’s oversubscription criteria and how places were allocated in the past -  be </a:t>
            </a:r>
            <a:r>
              <a:rPr lang="en-GB" sz="2300" b="1">
                <a:solidFill>
                  <a:schemeClr val="accent4"/>
                </a:solidFill>
                <a:latin typeface="Calibri"/>
                <a:ea typeface="Calibri"/>
                <a:cs typeface="Calibri"/>
                <a:sym typeface="Calibri"/>
              </a:rPr>
              <a:t>realistic </a:t>
            </a:r>
            <a:r>
              <a:rPr lang="en-GB" sz="2300">
                <a:solidFill>
                  <a:schemeClr val="lt1"/>
                </a:solidFill>
                <a:latin typeface="Calibri"/>
                <a:ea typeface="Calibri"/>
                <a:cs typeface="Calibri"/>
                <a:sym typeface="Calibri"/>
              </a:rPr>
              <a:t>about the chances of your child getting a place at the school.</a:t>
            </a:r>
            <a:endParaRPr sz="23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300" b="1">
                <a:solidFill>
                  <a:srgbClr val="F1BE45"/>
                </a:solidFill>
                <a:latin typeface="Calibri"/>
                <a:ea typeface="Calibri"/>
                <a:cs typeface="Calibri"/>
                <a:sym typeface="Calibri"/>
              </a:rPr>
              <a:t>DON’T</a:t>
            </a:r>
            <a:r>
              <a:rPr lang="en-GB" sz="2300">
                <a:solidFill>
                  <a:schemeClr val="lt1"/>
                </a:solidFill>
                <a:latin typeface="Calibri"/>
                <a:ea typeface="Calibri"/>
                <a:cs typeface="Calibri"/>
                <a:sym typeface="Calibri"/>
              </a:rPr>
              <a:t> hesitate to contact the School Admissions team if you need support making your application.</a:t>
            </a:r>
            <a:endParaRPr sz="2300">
              <a:solidFill>
                <a:schemeClr val="l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GB" sz="2300" b="1">
                <a:solidFill>
                  <a:srgbClr val="F1BE45"/>
                </a:solidFill>
                <a:latin typeface="Calibri"/>
                <a:ea typeface="Calibri"/>
                <a:cs typeface="Calibri"/>
                <a:sym typeface="Calibri"/>
              </a:rPr>
              <a:t>DON’T </a:t>
            </a:r>
            <a:r>
              <a:rPr lang="en-GB" sz="2300">
                <a:solidFill>
                  <a:schemeClr val="lt1"/>
                </a:solidFill>
                <a:latin typeface="Calibri"/>
                <a:ea typeface="Calibri"/>
                <a:cs typeface="Calibri"/>
                <a:sym typeface="Calibri"/>
              </a:rPr>
              <a:t>contact your MP or councillor if you do not get allocated a place at your preferred school. They have no authority to change the decision. </a:t>
            </a:r>
            <a:r>
              <a:rPr lang="en-GB" sz="2300">
                <a:solidFill>
                  <a:schemeClr val="accent1"/>
                </a:solidFill>
                <a:latin typeface="Calibri"/>
                <a:ea typeface="Calibri"/>
                <a:cs typeface="Calibri"/>
                <a:sym typeface="Calibri"/>
              </a:rPr>
              <a:t>Only the appeal panel can require a school to admit a child if they are full.</a:t>
            </a:r>
            <a:endParaRPr sz="2300">
              <a:solidFill>
                <a:schemeClr val="accent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endParaRPr sz="29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1000"/>
                                        <p:tgtEl>
                                          <p:spTgt spid="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
                                            <p:txEl>
                                              <p:pRg st="5" end="5"/>
                                            </p:txEl>
                                          </p:spTgt>
                                        </p:tgtEl>
                                        <p:attrNameLst>
                                          <p:attrName>style.visibility</p:attrName>
                                        </p:attrNameLst>
                                      </p:cBhvr>
                                      <p:to>
                                        <p:strVal val="visible"/>
                                      </p:to>
                                    </p:set>
                                    <p:animEffect transition="in" filter="fade">
                                      <p:cBhvr>
                                        <p:cTn id="32" dur="1000"/>
                                        <p:tgtEl>
                                          <p:spTgt spid="2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5">
                                            <p:txEl>
                                              <p:pRg st="6" end="6"/>
                                            </p:txEl>
                                          </p:spTgt>
                                        </p:tgtEl>
                                        <p:attrNameLst>
                                          <p:attrName>style.visibility</p:attrName>
                                        </p:attrNameLst>
                                      </p:cBhvr>
                                      <p:to>
                                        <p:strVal val="visible"/>
                                      </p:to>
                                    </p:set>
                                    <p:animEffect transition="in" filter="fade">
                                      <p:cBhvr>
                                        <p:cTn id="37" dur="1000"/>
                                        <p:tgtEl>
                                          <p:spTgt spid="2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3"/>
          <p:cNvPicPr preferRelativeResize="0"/>
          <p:nvPr/>
        </p:nvPicPr>
        <p:blipFill rotWithShape="1">
          <a:blip r:embed="rId3">
            <a:alphaModFix/>
          </a:blip>
          <a:srcRect r="11110"/>
          <a:stretch/>
        </p:blipFill>
        <p:spPr>
          <a:xfrm>
            <a:off x="0" y="0"/>
            <a:ext cx="9143998" cy="6858000"/>
          </a:xfrm>
          <a:prstGeom prst="rect">
            <a:avLst/>
          </a:prstGeom>
          <a:noFill/>
          <a:ln>
            <a:noFill/>
          </a:ln>
        </p:spPr>
      </p:pic>
      <p:pic>
        <p:nvPicPr>
          <p:cNvPr id="221" name="Google Shape;221;p33"/>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222" name="Google Shape;222;p33"/>
          <p:cNvSpPr/>
          <p:nvPr/>
        </p:nvSpPr>
        <p:spPr>
          <a:xfrm>
            <a:off x="229225" y="1137875"/>
            <a:ext cx="8774400" cy="50229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0"/>
              </a:spcAft>
              <a:buClr>
                <a:srgbClr val="000000"/>
              </a:buClr>
              <a:buSzPts val="2900"/>
              <a:buFont typeface="Arial"/>
              <a:buNone/>
            </a:pPr>
            <a:r>
              <a:rPr lang="en-GB" sz="2900" b="1">
                <a:solidFill>
                  <a:srgbClr val="F1BE45"/>
                </a:solidFill>
                <a:latin typeface="Calibri"/>
                <a:ea typeface="Calibri"/>
                <a:cs typeface="Calibri"/>
                <a:sym typeface="Calibri"/>
              </a:rPr>
              <a:t>If you need help with your application, contact the School Admissions team at </a:t>
            </a:r>
            <a:endParaRPr sz="2900" b="0" i="0" u="none" strike="noStrike" cap="none">
              <a:solidFill>
                <a:srgbClr val="F1BE45"/>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GB" sz="2900" u="sng">
                <a:solidFill>
                  <a:schemeClr val="hlink"/>
                </a:solidFill>
                <a:latin typeface="Calibri"/>
                <a:ea typeface="Calibri"/>
                <a:cs typeface="Calibri"/>
                <a:sym typeface="Calibri"/>
                <a:hlinkClick r:id="rId5"/>
              </a:rPr>
              <a:t>r</a:t>
            </a:r>
            <a:r>
              <a:rPr lang="en-GB" sz="2900" u="sng">
                <a:solidFill>
                  <a:schemeClr val="hlink"/>
                </a:solidFill>
                <a:latin typeface="Calibri"/>
                <a:ea typeface="Calibri"/>
                <a:cs typeface="Calibri"/>
                <a:sym typeface="Calibri"/>
                <a:hlinkClick r:id="rId5"/>
              </a:rPr>
              <a:t>ichmond</a:t>
            </a:r>
            <a:r>
              <a:rPr lang="en-GB" sz="2900" u="sng">
                <a:solidFill>
                  <a:schemeClr val="hlink"/>
                </a:solidFill>
                <a:latin typeface="Calibri"/>
                <a:ea typeface="Calibri"/>
                <a:cs typeface="Calibri"/>
                <a:sym typeface="Calibri"/>
                <a:hlinkClick r:id="rId5"/>
              </a:rPr>
              <a:t>.admissions@achievingforchildren.org.uk</a:t>
            </a:r>
            <a:endParaRPr sz="290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5"/>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75" name="Google Shape;75;p15"/>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15"/>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77" name="Google Shape;77;p15"/>
          <p:cNvSpPr txBox="1"/>
          <p:nvPr/>
        </p:nvSpPr>
        <p:spPr>
          <a:xfrm>
            <a:off x="615825" y="950050"/>
            <a:ext cx="8528100" cy="49269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r>
              <a:rPr lang="en-GB" sz="2900" b="1">
                <a:solidFill>
                  <a:srgbClr val="F1BE45"/>
                </a:solidFill>
                <a:latin typeface="Calibri"/>
                <a:ea typeface="Calibri"/>
                <a:cs typeface="Calibri"/>
                <a:sym typeface="Calibri"/>
              </a:rPr>
              <a:t>Timeline for on-time applications for 2022 entry</a:t>
            </a:r>
            <a:endParaRPr sz="2900" b="1">
              <a:solidFill>
                <a:srgbClr val="F1BE45"/>
              </a:solidFill>
              <a:latin typeface="Calibri"/>
              <a:ea typeface="Calibri"/>
              <a:cs typeface="Calibri"/>
              <a:sym typeface="Calibri"/>
            </a:endParaRPr>
          </a:p>
          <a:p>
            <a:pPr marL="457200" marR="0" lvl="0" indent="0" algn="l" rtl="0">
              <a:lnSpc>
                <a:spcPct val="100000"/>
              </a:lnSpc>
              <a:spcBef>
                <a:spcPts val="0"/>
              </a:spcBef>
              <a:spcAft>
                <a:spcPts val="0"/>
              </a:spcAft>
              <a:buNone/>
            </a:pPr>
            <a:endParaRPr sz="2900" b="1">
              <a:solidFill>
                <a:srgbClr val="F1BE45"/>
              </a:solidFill>
              <a:latin typeface="Calibri"/>
              <a:ea typeface="Calibri"/>
              <a:cs typeface="Calibri"/>
              <a:sym typeface="Calibri"/>
            </a:endParaRPr>
          </a:p>
          <a:p>
            <a:pPr marL="914400" marR="0" lvl="1" indent="-381000" algn="l" rtl="0">
              <a:lnSpc>
                <a:spcPct val="100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Applications opened on </a:t>
            </a:r>
            <a:r>
              <a:rPr lang="en-GB" sz="2400" b="1">
                <a:solidFill>
                  <a:schemeClr val="accent4"/>
                </a:solidFill>
                <a:latin typeface="Calibri"/>
                <a:ea typeface="Calibri"/>
                <a:cs typeface="Calibri"/>
                <a:sym typeface="Calibri"/>
              </a:rPr>
              <a:t>Friday 1 September 2023</a:t>
            </a:r>
            <a:endParaRPr sz="2400" b="1">
              <a:solidFill>
                <a:schemeClr val="accent4"/>
              </a:solidFill>
              <a:latin typeface="Calibri"/>
              <a:ea typeface="Calibri"/>
              <a:cs typeface="Calibri"/>
              <a:sym typeface="Calibri"/>
            </a:endParaRPr>
          </a:p>
          <a:p>
            <a:pPr marL="914400" marR="0" lvl="1" indent="-381000" algn="l" rtl="0">
              <a:lnSpc>
                <a:spcPct val="100000"/>
              </a:lnSpc>
              <a:spcBef>
                <a:spcPts val="1000"/>
              </a:spcBef>
              <a:spcAft>
                <a:spcPts val="0"/>
              </a:spcAft>
              <a:buClr>
                <a:schemeClr val="lt1"/>
              </a:buClr>
              <a:buSzPts val="2400"/>
              <a:buFont typeface="Calibri"/>
              <a:buChar char="➢"/>
            </a:pPr>
            <a:r>
              <a:rPr lang="en-GB" sz="2400">
                <a:solidFill>
                  <a:schemeClr val="lt1"/>
                </a:solidFill>
                <a:latin typeface="Calibri"/>
                <a:ea typeface="Calibri"/>
                <a:cs typeface="Calibri"/>
                <a:sym typeface="Calibri"/>
              </a:rPr>
              <a:t>Richmond Secondary schools hold open events in September and October.  Information for all schools is available on the Richmond Council website and in the secondary admissions brochure. Check the school website in case you have to book a place.</a:t>
            </a:r>
            <a:endParaRPr sz="2400">
              <a:solidFill>
                <a:schemeClr val="lt1"/>
              </a:solidFill>
              <a:latin typeface="Calibri"/>
              <a:ea typeface="Calibri"/>
              <a:cs typeface="Calibri"/>
              <a:sym typeface="Calibri"/>
            </a:endParaRPr>
          </a:p>
          <a:p>
            <a:pPr marL="914400" marR="0" lvl="1" indent="-381000" algn="l" rtl="0">
              <a:lnSpc>
                <a:spcPct val="100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Secondary applications close on </a:t>
            </a:r>
            <a:r>
              <a:rPr lang="en-GB" sz="2400" b="1">
                <a:solidFill>
                  <a:schemeClr val="accent4"/>
                </a:solidFill>
                <a:latin typeface="Calibri"/>
                <a:ea typeface="Calibri"/>
                <a:cs typeface="Calibri"/>
                <a:sym typeface="Calibri"/>
              </a:rPr>
              <a:t>Tuesday 31 October 2023</a:t>
            </a:r>
            <a:endParaRPr sz="2400" b="1">
              <a:solidFill>
                <a:schemeClr val="accent4"/>
              </a:solidFill>
              <a:latin typeface="Calibri"/>
              <a:ea typeface="Calibri"/>
              <a:cs typeface="Calibri"/>
              <a:sym typeface="Calibri"/>
            </a:endParaRPr>
          </a:p>
          <a:p>
            <a:pPr marL="914400" marR="0" lvl="1" indent="-381000" algn="l" rtl="0">
              <a:lnSpc>
                <a:spcPct val="100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Secondary </a:t>
            </a:r>
            <a:r>
              <a:rPr lang="en-GB" sz="2400">
                <a:solidFill>
                  <a:schemeClr val="lt1"/>
                </a:solidFill>
                <a:latin typeface="Calibri"/>
                <a:ea typeface="Calibri"/>
                <a:cs typeface="Calibri"/>
                <a:sym typeface="Calibri"/>
              </a:rPr>
              <a:t>national offer day</a:t>
            </a:r>
            <a:r>
              <a:rPr lang="en-GB" sz="2400">
                <a:solidFill>
                  <a:srgbClr val="FFFFFF"/>
                </a:solidFill>
                <a:latin typeface="Calibri"/>
                <a:ea typeface="Calibri"/>
                <a:cs typeface="Calibri"/>
                <a:sym typeface="Calibri"/>
              </a:rPr>
              <a:t> is  </a:t>
            </a:r>
            <a:r>
              <a:rPr lang="en-GB" sz="2400" b="1">
                <a:solidFill>
                  <a:schemeClr val="accent4"/>
                </a:solidFill>
                <a:latin typeface="Calibri"/>
                <a:ea typeface="Calibri"/>
                <a:cs typeface="Calibri"/>
                <a:sym typeface="Calibri"/>
              </a:rPr>
              <a:t>Friday 1 March 2024</a:t>
            </a:r>
            <a:endParaRPr sz="2400" b="1">
              <a:solidFill>
                <a:schemeClr val="accent4"/>
              </a:solidFill>
              <a:latin typeface="Calibri"/>
              <a:ea typeface="Calibri"/>
              <a:cs typeface="Calibri"/>
              <a:sym typeface="Calibri"/>
            </a:endParaRPr>
          </a:p>
          <a:p>
            <a:pPr marL="914400" marR="0" lvl="0" indent="0" algn="l" rtl="0">
              <a:lnSpc>
                <a:spcPct val="100000"/>
              </a:lnSpc>
              <a:spcBef>
                <a:spcPts val="1000"/>
              </a:spcBef>
              <a:spcAft>
                <a:spcPts val="0"/>
              </a:spcAft>
              <a:buNone/>
            </a:pPr>
            <a:endParaRPr sz="2400">
              <a:solidFill>
                <a:schemeClr val="lt1"/>
              </a:solidFill>
              <a:latin typeface="Calibri"/>
              <a:ea typeface="Calibri"/>
              <a:cs typeface="Calibri"/>
              <a:sym typeface="Calibri"/>
            </a:endParaRPr>
          </a:p>
          <a:p>
            <a:pPr marL="914400" marR="0" lvl="0" indent="0" algn="l" rtl="0">
              <a:lnSpc>
                <a:spcPct val="100000"/>
              </a:lnSpc>
              <a:spcBef>
                <a:spcPts val="0"/>
              </a:spcBef>
              <a:spcAft>
                <a:spcPts val="0"/>
              </a:spcAft>
              <a:buNone/>
            </a:pPr>
            <a:endParaRPr sz="24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fade">
                                      <p:cBhvr>
                                        <p:cTn id="7" dur="1000"/>
                                        <p:tgtEl>
                                          <p:spTgt spid="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xEl>
                                              <p:pRg st="1" end="1"/>
                                            </p:txEl>
                                          </p:spTgt>
                                        </p:tgtEl>
                                        <p:attrNameLst>
                                          <p:attrName>style.visibility</p:attrName>
                                        </p:attrNameLst>
                                      </p:cBhvr>
                                      <p:to>
                                        <p:strVal val="visible"/>
                                      </p:to>
                                    </p:set>
                                    <p:animEffect transition="in" filter="fade">
                                      <p:cBhvr>
                                        <p:cTn id="12" dur="1000"/>
                                        <p:tgtEl>
                                          <p:spTgt spid="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xEl>
                                              <p:pRg st="2" end="2"/>
                                            </p:txEl>
                                          </p:spTgt>
                                        </p:tgtEl>
                                        <p:attrNameLst>
                                          <p:attrName>style.visibility</p:attrName>
                                        </p:attrNameLst>
                                      </p:cBhvr>
                                      <p:to>
                                        <p:strVal val="visible"/>
                                      </p:to>
                                    </p:set>
                                    <p:animEffect transition="in" filter="fade">
                                      <p:cBhvr>
                                        <p:cTn id="17" dur="1000"/>
                                        <p:tgtEl>
                                          <p:spTgt spid="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xEl>
                                              <p:pRg st="3" end="3"/>
                                            </p:txEl>
                                          </p:spTgt>
                                        </p:tgtEl>
                                        <p:attrNameLst>
                                          <p:attrName>style.visibility</p:attrName>
                                        </p:attrNameLst>
                                      </p:cBhvr>
                                      <p:to>
                                        <p:strVal val="visible"/>
                                      </p:to>
                                    </p:set>
                                    <p:animEffect transition="in" filter="fade">
                                      <p:cBhvr>
                                        <p:cTn id="22" dur="1000"/>
                                        <p:tgtEl>
                                          <p:spTgt spid="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xEl>
                                              <p:pRg st="4" end="4"/>
                                            </p:txEl>
                                          </p:spTgt>
                                        </p:tgtEl>
                                        <p:attrNameLst>
                                          <p:attrName>style.visibility</p:attrName>
                                        </p:attrNameLst>
                                      </p:cBhvr>
                                      <p:to>
                                        <p:strVal val="visible"/>
                                      </p:to>
                                    </p:set>
                                    <p:animEffect transition="in" filter="fade">
                                      <p:cBhvr>
                                        <p:cTn id="27" dur="1000"/>
                                        <p:tgtEl>
                                          <p:spTgt spid="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
                                            <p:txEl>
                                              <p:pRg st="5" end="5"/>
                                            </p:txEl>
                                          </p:spTgt>
                                        </p:tgtEl>
                                        <p:attrNameLst>
                                          <p:attrName>style.visibility</p:attrName>
                                        </p:attrNameLst>
                                      </p:cBhvr>
                                      <p:to>
                                        <p:strVal val="visible"/>
                                      </p:to>
                                    </p:set>
                                    <p:animEffect transition="in" filter="fade">
                                      <p:cBhvr>
                                        <p:cTn id="32" dur="1000"/>
                                        <p:tgtEl>
                                          <p:spTgt spid="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7">
                                            <p:txEl>
                                              <p:pRg st="6" end="6"/>
                                            </p:txEl>
                                          </p:spTgt>
                                        </p:tgtEl>
                                        <p:attrNameLst>
                                          <p:attrName>style.visibility</p:attrName>
                                        </p:attrNameLst>
                                      </p:cBhvr>
                                      <p:to>
                                        <p:strVal val="visible"/>
                                      </p:to>
                                    </p:set>
                                    <p:animEffect transition="in" filter="fade">
                                      <p:cBhvr>
                                        <p:cTn id="37" dur="1000"/>
                                        <p:tgtEl>
                                          <p:spTgt spid="7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7">
                                            <p:txEl>
                                              <p:pRg st="7" end="7"/>
                                            </p:txEl>
                                          </p:spTgt>
                                        </p:tgtEl>
                                        <p:attrNameLst>
                                          <p:attrName>style.visibility</p:attrName>
                                        </p:attrNameLst>
                                      </p:cBhvr>
                                      <p:to>
                                        <p:strVal val="visible"/>
                                      </p:to>
                                    </p:set>
                                    <p:animEffect transition="in" filter="fade">
                                      <p:cBhvr>
                                        <p:cTn id="42" dur="1000"/>
                                        <p:tgtEl>
                                          <p:spTgt spid="7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7">
                                            <p:txEl>
                                              <p:pRg st="8" end="8"/>
                                            </p:txEl>
                                          </p:spTgt>
                                        </p:tgtEl>
                                        <p:attrNameLst>
                                          <p:attrName>style.visibility</p:attrName>
                                        </p:attrNameLst>
                                      </p:cBhvr>
                                      <p:to>
                                        <p:strVal val="visible"/>
                                      </p:to>
                                    </p:set>
                                    <p:animEffect transition="in" filter="fade">
                                      <p:cBhvr>
                                        <p:cTn id="47" dur="1000"/>
                                        <p:tgtEl>
                                          <p:spTgt spid="7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83" name="Google Shape;83;p16"/>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 name="Google Shape;84;p16"/>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85" name="Google Shape;85;p16"/>
          <p:cNvSpPr txBox="1"/>
          <p:nvPr/>
        </p:nvSpPr>
        <p:spPr>
          <a:xfrm>
            <a:off x="669325" y="1094925"/>
            <a:ext cx="7933200" cy="48624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Making an application </a:t>
            </a:r>
            <a:endParaRPr sz="2900" b="1" i="0" u="none" strike="noStrike" cap="none">
              <a:solidFill>
                <a:srgbClr val="F1BE45"/>
              </a:solidFill>
              <a:latin typeface="Calibri"/>
              <a:ea typeface="Calibri"/>
              <a:cs typeface="Calibri"/>
              <a:sym typeface="Calibri"/>
            </a:endParaRPr>
          </a:p>
          <a:p>
            <a:pPr marL="914400" marR="0" lvl="1" indent="-374650" algn="l" rtl="0">
              <a:lnSpc>
                <a:spcPct val="115000"/>
              </a:lnSpc>
              <a:spcBef>
                <a:spcPts val="0"/>
              </a:spcBef>
              <a:spcAft>
                <a:spcPts val="0"/>
              </a:spcAft>
              <a:buClr>
                <a:srgbClr val="FFFFFF"/>
              </a:buClr>
              <a:buSzPts val="2300"/>
              <a:buFont typeface="Calibri"/>
              <a:buChar char="➢"/>
            </a:pPr>
            <a:r>
              <a:rPr lang="en-GB" sz="2300">
                <a:solidFill>
                  <a:srgbClr val="FFFFFF"/>
                </a:solidFill>
                <a:latin typeface="Calibri"/>
                <a:ea typeface="Calibri"/>
                <a:cs typeface="Calibri"/>
                <a:sym typeface="Calibri"/>
              </a:rPr>
              <a:t>Research the schools and how places were allocated in previous years.</a:t>
            </a:r>
            <a:endParaRPr sz="2300">
              <a:solidFill>
                <a:srgbClr val="FFFFFF"/>
              </a:solidFill>
              <a:latin typeface="Calibri"/>
              <a:ea typeface="Calibri"/>
              <a:cs typeface="Calibri"/>
              <a:sym typeface="Calibri"/>
            </a:endParaRPr>
          </a:p>
          <a:p>
            <a:pPr marL="914400" marR="0" lvl="1" indent="-374650" algn="l" rtl="0">
              <a:lnSpc>
                <a:spcPct val="115000"/>
              </a:lnSpc>
              <a:spcBef>
                <a:spcPts val="1000"/>
              </a:spcBef>
              <a:spcAft>
                <a:spcPts val="0"/>
              </a:spcAft>
              <a:buClr>
                <a:srgbClr val="FFFFFF"/>
              </a:buClr>
              <a:buSzPts val="2300"/>
              <a:buFont typeface="Calibri"/>
              <a:buChar char="➢"/>
            </a:pPr>
            <a:r>
              <a:rPr lang="en-GB" sz="2300">
                <a:solidFill>
                  <a:srgbClr val="FFFFFF"/>
                </a:solidFill>
                <a:latin typeface="Calibri"/>
                <a:ea typeface="Calibri"/>
                <a:cs typeface="Calibri"/>
                <a:sym typeface="Calibri"/>
              </a:rPr>
              <a:t>Apply online at </a:t>
            </a:r>
            <a:r>
              <a:rPr lang="en-GB" sz="2300" u="sng">
                <a:solidFill>
                  <a:schemeClr val="hlink"/>
                </a:solidFill>
                <a:latin typeface="Calibri"/>
                <a:ea typeface="Calibri"/>
                <a:cs typeface="Calibri"/>
                <a:sym typeface="Calibri"/>
                <a:hlinkClick r:id="rId5"/>
              </a:rPr>
              <a:t>eadmissions.org.uk </a:t>
            </a:r>
            <a:r>
              <a:rPr lang="en-GB" sz="2300">
                <a:solidFill>
                  <a:schemeClr val="lt1"/>
                </a:solidFill>
                <a:latin typeface="Calibri"/>
                <a:ea typeface="Calibri"/>
                <a:cs typeface="Calibri"/>
                <a:sym typeface="Calibri"/>
              </a:rPr>
              <a:t>if you are a Richmond resident. If you have any difficulties, contact the School Admissions team for support</a:t>
            </a:r>
            <a:endParaRPr sz="2300">
              <a:solidFill>
                <a:schemeClr val="lt1"/>
              </a:solidFill>
              <a:latin typeface="Calibri"/>
              <a:ea typeface="Calibri"/>
              <a:cs typeface="Calibri"/>
              <a:sym typeface="Calibri"/>
            </a:endParaRPr>
          </a:p>
          <a:p>
            <a:pPr marL="914400" marR="0" lvl="1" indent="-374650" algn="l" rtl="0">
              <a:lnSpc>
                <a:spcPct val="115000"/>
              </a:lnSpc>
              <a:spcBef>
                <a:spcPts val="1000"/>
              </a:spcBef>
              <a:spcAft>
                <a:spcPts val="0"/>
              </a:spcAft>
              <a:buClr>
                <a:srgbClr val="FFFFFF"/>
              </a:buClr>
              <a:buSzPts val="2300"/>
              <a:buFont typeface="Calibri"/>
              <a:buChar char="➢"/>
            </a:pPr>
            <a:r>
              <a:rPr lang="en-GB" sz="2300">
                <a:solidFill>
                  <a:srgbClr val="FFFFFF"/>
                </a:solidFill>
                <a:latin typeface="Calibri"/>
                <a:ea typeface="Calibri"/>
                <a:cs typeface="Calibri"/>
                <a:sym typeface="Calibri"/>
              </a:rPr>
              <a:t>Name up to </a:t>
            </a:r>
            <a:r>
              <a:rPr lang="en-GB" sz="2300">
                <a:solidFill>
                  <a:srgbClr val="F1BE45"/>
                </a:solidFill>
                <a:latin typeface="Calibri"/>
                <a:ea typeface="Calibri"/>
                <a:cs typeface="Calibri"/>
                <a:sym typeface="Calibri"/>
              </a:rPr>
              <a:t>six</a:t>
            </a:r>
            <a:r>
              <a:rPr lang="en-GB" sz="2300">
                <a:solidFill>
                  <a:srgbClr val="FFFFFF"/>
                </a:solidFill>
                <a:latin typeface="Calibri"/>
                <a:ea typeface="Calibri"/>
                <a:cs typeface="Calibri"/>
                <a:sym typeface="Calibri"/>
              </a:rPr>
              <a:t> schools in preference order, including in borough and out borough schools.</a:t>
            </a:r>
            <a:endParaRPr sz="2300">
              <a:solidFill>
                <a:srgbClr val="FFFFFF"/>
              </a:solidFill>
              <a:latin typeface="Calibri"/>
              <a:ea typeface="Calibri"/>
              <a:cs typeface="Calibri"/>
              <a:sym typeface="Calibri"/>
            </a:endParaRPr>
          </a:p>
          <a:p>
            <a:pPr marL="914400" marR="0" lvl="1" indent="-374650" algn="l" rtl="0">
              <a:lnSpc>
                <a:spcPct val="115000"/>
              </a:lnSpc>
              <a:spcBef>
                <a:spcPts val="1000"/>
              </a:spcBef>
              <a:spcAft>
                <a:spcPts val="1000"/>
              </a:spcAft>
              <a:buClr>
                <a:srgbClr val="FFFFFF"/>
              </a:buClr>
              <a:buSzPts val="2300"/>
              <a:buFont typeface="Calibri"/>
              <a:buChar char="➢"/>
            </a:pPr>
            <a:r>
              <a:rPr lang="en-GB" sz="2300">
                <a:solidFill>
                  <a:srgbClr val="FFFFFF"/>
                </a:solidFill>
                <a:latin typeface="Calibri"/>
                <a:ea typeface="Calibri"/>
                <a:cs typeface="Calibri"/>
                <a:sym typeface="Calibri"/>
              </a:rPr>
              <a:t>Submit your application and any supplementary forms before </a:t>
            </a:r>
            <a:r>
              <a:rPr lang="en-GB" sz="2300" b="1">
                <a:solidFill>
                  <a:schemeClr val="accent4"/>
                </a:solidFill>
                <a:latin typeface="Calibri"/>
                <a:ea typeface="Calibri"/>
                <a:cs typeface="Calibri"/>
                <a:sym typeface="Calibri"/>
              </a:rPr>
              <a:t>Tuesday 31 October 2023.</a:t>
            </a:r>
            <a:endParaRPr sz="2300" b="1">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Effect transition="in" filter="fade">
                                      <p:cBhvr>
                                        <p:cTn id="7" dur="1000"/>
                                        <p:tgtEl>
                                          <p:spTgt spid="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xEl>
                                              <p:pRg st="1" end="1"/>
                                            </p:txEl>
                                          </p:spTgt>
                                        </p:tgtEl>
                                        <p:attrNameLst>
                                          <p:attrName>style.visibility</p:attrName>
                                        </p:attrNameLst>
                                      </p:cBhvr>
                                      <p:to>
                                        <p:strVal val="visible"/>
                                      </p:to>
                                    </p:set>
                                    <p:animEffect transition="in" filter="fade">
                                      <p:cBhvr>
                                        <p:cTn id="12" dur="1000"/>
                                        <p:tgtEl>
                                          <p:spTgt spid="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1000"/>
                                        <p:tgtEl>
                                          <p:spTgt spid="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
                                            <p:txEl>
                                              <p:pRg st="3" end="3"/>
                                            </p:txEl>
                                          </p:spTgt>
                                        </p:tgtEl>
                                        <p:attrNameLst>
                                          <p:attrName>style.visibility</p:attrName>
                                        </p:attrNameLst>
                                      </p:cBhvr>
                                      <p:to>
                                        <p:strVal val="visible"/>
                                      </p:to>
                                    </p:set>
                                    <p:animEffect transition="in" filter="fade">
                                      <p:cBhvr>
                                        <p:cTn id="22" dur="1000"/>
                                        <p:tgtEl>
                                          <p:spTgt spid="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
                                            <p:txEl>
                                              <p:pRg st="4" end="4"/>
                                            </p:txEl>
                                          </p:spTgt>
                                        </p:tgtEl>
                                        <p:attrNameLst>
                                          <p:attrName>style.visibility</p:attrName>
                                        </p:attrNameLst>
                                      </p:cBhvr>
                                      <p:to>
                                        <p:strVal val="visible"/>
                                      </p:to>
                                    </p:set>
                                    <p:animEffect transition="in" filter="fade">
                                      <p:cBhvr>
                                        <p:cTn id="27" dur="1000"/>
                                        <p:tgtEl>
                                          <p:spTgt spid="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7"/>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91" name="Google Shape;91;p17"/>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 name="Google Shape;92;p17"/>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93" name="Google Shape;93;p17"/>
          <p:cNvSpPr txBox="1"/>
          <p:nvPr/>
        </p:nvSpPr>
        <p:spPr>
          <a:xfrm>
            <a:off x="669325" y="725650"/>
            <a:ext cx="8265900" cy="597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Benefits of applying online using eAdmissions</a:t>
            </a:r>
            <a:endParaRPr sz="2900" b="1" i="0" u="none" strike="noStrike" cap="none">
              <a:solidFill>
                <a:srgbClr val="F1BE45"/>
              </a:solidFill>
              <a:latin typeface="Calibri"/>
              <a:ea typeface="Calibri"/>
              <a:cs typeface="Calibri"/>
              <a:sym typeface="Calibri"/>
            </a:endParaRPr>
          </a:p>
          <a:p>
            <a:pPr marL="914400" marR="0" lvl="1" indent="-349250" algn="l" rtl="0">
              <a:lnSpc>
                <a:spcPct val="115000"/>
              </a:lnSpc>
              <a:spcBef>
                <a:spcPts val="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99% of applicants applied online last year.</a:t>
            </a:r>
            <a:endParaRPr sz="1900">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You can apply using a PC, laptop, tablet or smartphone.</a:t>
            </a:r>
            <a:endParaRPr sz="1900">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The application process is secure, with clear prompts at each stage to guide applicants.</a:t>
            </a:r>
            <a:endParaRPr sz="1900">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You can scan and attach supporting documentation - no postage required.</a:t>
            </a:r>
            <a:endParaRPr sz="1900">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You will receive confirmation that your application has been successfully submitted, and you can view it at any time.</a:t>
            </a:r>
            <a:endParaRPr sz="1900">
              <a:solidFill>
                <a:srgbClr val="FFFFFF"/>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You will receive an email with the outcome during the evening of </a:t>
            </a:r>
            <a:r>
              <a:rPr lang="en-GB" sz="1900" b="1">
                <a:solidFill>
                  <a:schemeClr val="accent4"/>
                </a:solidFill>
                <a:latin typeface="Calibri"/>
                <a:ea typeface="Calibri"/>
                <a:cs typeface="Calibri"/>
                <a:sym typeface="Calibri"/>
              </a:rPr>
              <a:t>Friday 1 March 2024.</a:t>
            </a:r>
            <a:endParaRPr sz="1900" b="1">
              <a:solidFill>
                <a:schemeClr val="accent4"/>
              </a:solidFill>
              <a:latin typeface="Calibri"/>
              <a:ea typeface="Calibri"/>
              <a:cs typeface="Calibri"/>
              <a:sym typeface="Calibri"/>
            </a:endParaRPr>
          </a:p>
          <a:p>
            <a:pPr marL="914400" marR="0" lvl="1" indent="-349250" algn="l" rtl="0">
              <a:lnSpc>
                <a:spcPct val="115000"/>
              </a:lnSpc>
              <a:spcBef>
                <a:spcPts val="1000"/>
              </a:spcBef>
              <a:spcAft>
                <a:spcPts val="0"/>
              </a:spcAft>
              <a:buClr>
                <a:srgbClr val="FFFFFF"/>
              </a:buClr>
              <a:buSzPts val="1900"/>
              <a:buFont typeface="Calibri"/>
              <a:buChar char="➢"/>
            </a:pPr>
            <a:r>
              <a:rPr lang="en-GB" sz="1900">
                <a:solidFill>
                  <a:srgbClr val="FFFFFF"/>
                </a:solidFill>
                <a:latin typeface="Calibri"/>
                <a:ea typeface="Calibri"/>
                <a:cs typeface="Calibri"/>
                <a:sym typeface="Calibri"/>
              </a:rPr>
              <a:t>You will be able to accept or decline your offer online.</a:t>
            </a:r>
            <a:endParaRPr sz="1900">
              <a:solidFill>
                <a:srgbClr val="FFFFFF"/>
              </a:solidFill>
              <a:latin typeface="Calibri"/>
              <a:ea typeface="Calibri"/>
              <a:cs typeface="Calibri"/>
              <a:sym typeface="Calibri"/>
            </a:endParaRPr>
          </a:p>
          <a:p>
            <a:pPr marL="0" marR="0" lvl="0" indent="0" algn="l" rtl="0">
              <a:lnSpc>
                <a:spcPct val="115000"/>
              </a:lnSpc>
              <a:spcBef>
                <a:spcPts val="1000"/>
              </a:spcBef>
              <a:spcAft>
                <a:spcPts val="0"/>
              </a:spcAft>
              <a:buNone/>
            </a:pPr>
            <a:endParaRPr sz="22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10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10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Effect transition="in" filter="fade">
                                      <p:cBhvr>
                                        <p:cTn id="17" dur="1000"/>
                                        <p:tgtEl>
                                          <p:spTgt spid="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3" end="3"/>
                                            </p:txEl>
                                          </p:spTgt>
                                        </p:tgtEl>
                                        <p:attrNameLst>
                                          <p:attrName>style.visibility</p:attrName>
                                        </p:attrNameLst>
                                      </p:cBhvr>
                                      <p:to>
                                        <p:strVal val="visible"/>
                                      </p:to>
                                    </p:set>
                                    <p:animEffect transition="in" filter="fade">
                                      <p:cBhvr>
                                        <p:cTn id="22" dur="1000"/>
                                        <p:tgtEl>
                                          <p:spTgt spid="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xEl>
                                              <p:pRg st="4" end="4"/>
                                            </p:txEl>
                                          </p:spTgt>
                                        </p:tgtEl>
                                        <p:attrNameLst>
                                          <p:attrName>style.visibility</p:attrName>
                                        </p:attrNameLst>
                                      </p:cBhvr>
                                      <p:to>
                                        <p:strVal val="visible"/>
                                      </p:to>
                                    </p:set>
                                    <p:animEffect transition="in" filter="fade">
                                      <p:cBhvr>
                                        <p:cTn id="27" dur="1000"/>
                                        <p:tgtEl>
                                          <p:spTgt spid="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
                                            <p:txEl>
                                              <p:pRg st="5" end="5"/>
                                            </p:txEl>
                                          </p:spTgt>
                                        </p:tgtEl>
                                        <p:attrNameLst>
                                          <p:attrName>style.visibility</p:attrName>
                                        </p:attrNameLst>
                                      </p:cBhvr>
                                      <p:to>
                                        <p:strVal val="visible"/>
                                      </p:to>
                                    </p:set>
                                    <p:animEffect transition="in" filter="fade">
                                      <p:cBhvr>
                                        <p:cTn id="32" dur="1000"/>
                                        <p:tgtEl>
                                          <p:spTgt spid="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3">
                                            <p:txEl>
                                              <p:pRg st="6" end="6"/>
                                            </p:txEl>
                                          </p:spTgt>
                                        </p:tgtEl>
                                        <p:attrNameLst>
                                          <p:attrName>style.visibility</p:attrName>
                                        </p:attrNameLst>
                                      </p:cBhvr>
                                      <p:to>
                                        <p:strVal val="visible"/>
                                      </p:to>
                                    </p:set>
                                    <p:animEffect transition="in" filter="fade">
                                      <p:cBhvr>
                                        <p:cTn id="37" dur="1000"/>
                                        <p:tgtEl>
                                          <p:spTgt spid="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3">
                                            <p:txEl>
                                              <p:pRg st="7" end="7"/>
                                            </p:txEl>
                                          </p:spTgt>
                                        </p:tgtEl>
                                        <p:attrNameLst>
                                          <p:attrName>style.visibility</p:attrName>
                                        </p:attrNameLst>
                                      </p:cBhvr>
                                      <p:to>
                                        <p:strVal val="visible"/>
                                      </p:to>
                                    </p:set>
                                    <p:animEffect transition="in" filter="fade">
                                      <p:cBhvr>
                                        <p:cTn id="42" dur="1000"/>
                                        <p:tgtEl>
                                          <p:spTgt spid="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3">
                                            <p:txEl>
                                              <p:pRg st="8" end="8"/>
                                            </p:txEl>
                                          </p:spTgt>
                                        </p:tgtEl>
                                        <p:attrNameLst>
                                          <p:attrName>style.visibility</p:attrName>
                                        </p:attrNameLst>
                                      </p:cBhvr>
                                      <p:to>
                                        <p:strVal val="visible"/>
                                      </p:to>
                                    </p:set>
                                    <p:animEffect transition="in" filter="fade">
                                      <p:cBhvr>
                                        <p:cTn id="47" dur="1000"/>
                                        <p:tgtEl>
                                          <p:spTgt spid="9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8"/>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99" name="Google Shape;99;p18"/>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 name="Google Shape;100;p18"/>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01" name="Google Shape;101;p18"/>
          <p:cNvSpPr txBox="1"/>
          <p:nvPr/>
        </p:nvSpPr>
        <p:spPr>
          <a:xfrm>
            <a:off x="669325" y="976700"/>
            <a:ext cx="8265900" cy="523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Preferences</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Parental right to name a preference for a school does not mean that a you have a right to choose a school, but we will meet parental preference as far as possible if spaces are available. </a:t>
            </a:r>
            <a:endParaRPr sz="2400">
              <a:solidFill>
                <a:srgbClr val="FFFFFF"/>
              </a:solidFill>
              <a:latin typeface="Calibri"/>
              <a:ea typeface="Calibri"/>
              <a:cs typeface="Calibri"/>
              <a:sym typeface="Calibri"/>
            </a:endParaRPr>
          </a:p>
          <a:p>
            <a:pPr marL="914400" marR="0" lvl="0" indent="0" algn="l" rtl="0">
              <a:lnSpc>
                <a:spcPct val="115000"/>
              </a:lnSpc>
              <a:spcBef>
                <a:spcPts val="0"/>
              </a:spcBef>
              <a:spcAft>
                <a:spcPts val="0"/>
              </a:spcAft>
              <a:buNone/>
            </a:pPr>
            <a:endParaRPr sz="2400">
              <a:solidFill>
                <a:srgbClr val="FFFFFF"/>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Please don’t assume that you are  entitled to a place at a preferred school, or the school nearest to the home address.</a:t>
            </a:r>
            <a:endParaRPr sz="2400">
              <a:solidFill>
                <a:srgbClr val="FFFFFF"/>
              </a:solidFill>
              <a:latin typeface="Calibri"/>
              <a:ea typeface="Calibri"/>
              <a:cs typeface="Calibri"/>
              <a:sym typeface="Calibri"/>
            </a:endParaRPr>
          </a:p>
          <a:p>
            <a:pPr marL="914400" marR="0" lvl="0" indent="0" algn="l" rtl="0">
              <a:lnSpc>
                <a:spcPct val="115000"/>
              </a:lnSpc>
              <a:spcBef>
                <a:spcPts val="0"/>
              </a:spcBef>
              <a:spcAft>
                <a:spcPts val="0"/>
              </a:spcAft>
              <a:buNone/>
            </a:pPr>
            <a:endParaRPr sz="2400">
              <a:solidFill>
                <a:srgbClr val="FFFFFF"/>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All preferences are processed in accordance with the equal preference scheme.</a:t>
            </a:r>
            <a:endParaRPr sz="240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endParaRPr sz="22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1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10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10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4" end="4"/>
                                            </p:txEl>
                                          </p:spTgt>
                                        </p:tgtEl>
                                        <p:attrNameLst>
                                          <p:attrName>style.visibility</p:attrName>
                                        </p:attrNameLst>
                                      </p:cBhvr>
                                      <p:to>
                                        <p:strVal val="visible"/>
                                      </p:to>
                                    </p:set>
                                    <p:animEffect transition="in" filter="fade">
                                      <p:cBhvr>
                                        <p:cTn id="27" dur="1000"/>
                                        <p:tgtEl>
                                          <p:spTgt spid="1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5" end="5"/>
                                            </p:txEl>
                                          </p:spTgt>
                                        </p:tgtEl>
                                        <p:attrNameLst>
                                          <p:attrName>style.visibility</p:attrName>
                                        </p:attrNameLst>
                                      </p:cBhvr>
                                      <p:to>
                                        <p:strVal val="visible"/>
                                      </p:to>
                                    </p:set>
                                    <p:animEffect transition="in" filter="fade">
                                      <p:cBhvr>
                                        <p:cTn id="32" dur="1000"/>
                                        <p:tgtEl>
                                          <p:spTgt spid="1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xEl>
                                              <p:pRg st="6" end="6"/>
                                            </p:txEl>
                                          </p:spTgt>
                                        </p:tgtEl>
                                        <p:attrNameLst>
                                          <p:attrName>style.visibility</p:attrName>
                                        </p:attrNameLst>
                                      </p:cBhvr>
                                      <p:to>
                                        <p:strVal val="visible"/>
                                      </p:to>
                                    </p:set>
                                    <p:animEffect transition="in" filter="fade">
                                      <p:cBhvr>
                                        <p:cTn id="37" dur="1000"/>
                                        <p:tgtEl>
                                          <p:spTgt spid="1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9"/>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107" name="Google Shape;107;p19"/>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19"/>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09" name="Google Shape;109;p19"/>
          <p:cNvSpPr txBox="1"/>
          <p:nvPr/>
        </p:nvSpPr>
        <p:spPr>
          <a:xfrm>
            <a:off x="295975" y="947125"/>
            <a:ext cx="8707500" cy="53799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200"/>
              </a:spcBef>
              <a:spcAft>
                <a:spcPts val="0"/>
              </a:spcAft>
              <a:buNone/>
            </a:pPr>
            <a:r>
              <a:rPr lang="en-GB" sz="2700" b="1">
                <a:solidFill>
                  <a:srgbClr val="F1BE45"/>
                </a:solidFill>
                <a:latin typeface="Calibri"/>
                <a:ea typeface="Calibri"/>
                <a:cs typeface="Calibri"/>
                <a:sym typeface="Calibri"/>
              </a:rPr>
              <a:t>Places are allocated under the equal preference scheme</a:t>
            </a:r>
            <a:endParaRPr sz="27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Each school has a published admission number - the number of children who will be admitted into the year group.</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All applications are ranked in oversubscription order for each school on the application.</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If your child has a provisional place at more than one school, the offer will be made at the highest preferred school.</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1000"/>
              </a:spcAft>
              <a:buClr>
                <a:srgbClr val="FFFFFF"/>
              </a:buClr>
              <a:buSzPts val="2400"/>
              <a:buFont typeface="Calibri"/>
              <a:buChar char="➢"/>
            </a:pPr>
            <a:r>
              <a:rPr lang="en-GB" sz="2400">
                <a:solidFill>
                  <a:srgbClr val="FFFFFF"/>
                </a:solidFill>
                <a:latin typeface="Calibri"/>
                <a:ea typeface="Calibri"/>
                <a:cs typeface="Calibri"/>
                <a:sym typeface="Calibri"/>
              </a:rPr>
              <a:t>Iterative process  - as children are removed from lower preference lists the system re-allocates that place to the next eligible child until a steady state is reached. </a:t>
            </a:r>
            <a:endParaRPr sz="24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000"/>
                                        <p:tgtEl>
                                          <p:spTgt spid="1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animEffect transition="in" filter="fade">
                                      <p:cBhvr>
                                        <p:cTn id="27" dur="1000"/>
                                        <p:tgtEl>
                                          <p:spTgt spid="1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0"/>
          <p:cNvPicPr preferRelativeResize="0"/>
          <p:nvPr/>
        </p:nvPicPr>
        <p:blipFill rotWithShape="1">
          <a:blip r:embed="rId3">
            <a:alphaModFix/>
          </a:blip>
          <a:srcRect r="11111"/>
          <a:stretch/>
        </p:blipFill>
        <p:spPr>
          <a:xfrm>
            <a:off x="0" y="0"/>
            <a:ext cx="9143999" cy="6858000"/>
          </a:xfrm>
          <a:prstGeom prst="rect">
            <a:avLst/>
          </a:prstGeom>
          <a:noFill/>
          <a:ln>
            <a:noFill/>
          </a:ln>
        </p:spPr>
      </p:pic>
      <p:sp>
        <p:nvSpPr>
          <p:cNvPr id="115" name="Google Shape;115;p20"/>
          <p:cNvSpPr/>
          <p:nvPr/>
        </p:nvSpPr>
        <p:spPr>
          <a:xfrm>
            <a:off x="0" y="0"/>
            <a:ext cx="9144000" cy="6858000"/>
          </a:xfrm>
          <a:prstGeom prst="rect">
            <a:avLst/>
          </a:prstGeom>
          <a:solidFill>
            <a:srgbClr val="000000">
              <a:alpha val="768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0"/>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17" name="Google Shape;117;p20"/>
          <p:cNvSpPr txBox="1"/>
          <p:nvPr/>
        </p:nvSpPr>
        <p:spPr>
          <a:xfrm>
            <a:off x="295975" y="947125"/>
            <a:ext cx="8707500" cy="57003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1200"/>
              </a:spcBef>
              <a:spcAft>
                <a:spcPts val="0"/>
              </a:spcAft>
              <a:buNone/>
            </a:pPr>
            <a:r>
              <a:rPr lang="en-GB" sz="2900" b="1">
                <a:solidFill>
                  <a:srgbClr val="F1BE45"/>
                </a:solidFill>
                <a:latin typeface="Calibri"/>
                <a:ea typeface="Calibri"/>
                <a:cs typeface="Calibri"/>
                <a:sym typeface="Calibri"/>
              </a:rPr>
              <a:t>Order of preference</a:t>
            </a:r>
            <a:endParaRPr sz="2900" b="1" i="0" u="none" strike="noStrike" cap="none">
              <a:solidFill>
                <a:srgbClr val="F1BE45"/>
              </a:solidFill>
              <a:latin typeface="Calibri"/>
              <a:ea typeface="Calibri"/>
              <a:cs typeface="Calibri"/>
              <a:sym typeface="Calibri"/>
            </a:endParaRPr>
          </a:p>
          <a:p>
            <a:pPr marL="914400" marR="0" lvl="1" indent="-381000" algn="l" rtl="0">
              <a:lnSpc>
                <a:spcPct val="115000"/>
              </a:lnSpc>
              <a:spcBef>
                <a:spcPts val="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List the schools you wish to apply to in the order you prefer them.</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Each school will consider your application against their admissions criteria </a:t>
            </a:r>
            <a:r>
              <a:rPr lang="en-GB" sz="2400" b="1">
                <a:solidFill>
                  <a:schemeClr val="accent4"/>
                </a:solidFill>
                <a:latin typeface="Calibri"/>
                <a:ea typeface="Calibri"/>
                <a:cs typeface="Calibri"/>
                <a:sym typeface="Calibri"/>
              </a:rPr>
              <a:t>only</a:t>
            </a:r>
            <a:r>
              <a:rPr lang="en-GB" sz="2400">
                <a:solidFill>
                  <a:srgbClr val="FFFFFF"/>
                </a:solidFill>
                <a:latin typeface="Calibri"/>
                <a:ea typeface="Calibri"/>
                <a:cs typeface="Calibri"/>
                <a:sym typeface="Calibri"/>
              </a:rPr>
              <a:t> and not the order you place them on your form. </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Individual preference information is not shared with schools.</a:t>
            </a:r>
            <a:endParaRPr sz="2400">
              <a:solidFill>
                <a:srgbClr val="FFFFFF"/>
              </a:solidFill>
              <a:latin typeface="Calibri"/>
              <a:ea typeface="Calibri"/>
              <a:cs typeface="Calibri"/>
              <a:sym typeface="Calibri"/>
            </a:endParaRPr>
          </a:p>
          <a:p>
            <a:pPr marL="914400" marR="0" lvl="1" indent="-381000" algn="l" rtl="0">
              <a:lnSpc>
                <a:spcPct val="115000"/>
              </a:lnSpc>
              <a:spcBef>
                <a:spcPts val="1000"/>
              </a:spcBef>
              <a:spcAft>
                <a:spcPts val="0"/>
              </a:spcAft>
              <a:buClr>
                <a:srgbClr val="FFFFFF"/>
              </a:buClr>
              <a:buSzPts val="2400"/>
              <a:buFont typeface="Calibri"/>
              <a:buChar char="➢"/>
            </a:pPr>
            <a:r>
              <a:rPr lang="en-GB" sz="2400">
                <a:solidFill>
                  <a:srgbClr val="FFFFFF"/>
                </a:solidFill>
                <a:latin typeface="Calibri"/>
                <a:ea typeface="Calibri"/>
                <a:cs typeface="Calibri"/>
                <a:sym typeface="Calibri"/>
              </a:rPr>
              <a:t>If you want a selective school option you need to consider the order of preference carefully.</a:t>
            </a:r>
            <a:endParaRPr sz="2400">
              <a:solidFill>
                <a:srgbClr val="FFFFFF"/>
              </a:solidFill>
              <a:latin typeface="Calibri"/>
              <a:ea typeface="Calibri"/>
              <a:cs typeface="Calibri"/>
              <a:sym typeface="Calibri"/>
            </a:endParaRPr>
          </a:p>
          <a:p>
            <a:pPr marL="914400" marR="0" lvl="0" indent="0" algn="l" rtl="0">
              <a:lnSpc>
                <a:spcPct val="115000"/>
              </a:lnSpc>
              <a:spcBef>
                <a:spcPts val="1000"/>
              </a:spcBef>
              <a:spcAft>
                <a:spcPts val="1000"/>
              </a:spcAft>
              <a:buNone/>
            </a:pPr>
            <a:endParaRPr sz="24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10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fade">
                                      <p:cBhvr>
                                        <p:cTn id="12" dur="1000"/>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Effect transition="in" filter="fade">
                                      <p:cBhvr>
                                        <p:cTn id="17" dur="1000"/>
                                        <p:tgtEl>
                                          <p:spTgt spid="1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xEl>
                                              <p:pRg st="3" end="3"/>
                                            </p:txEl>
                                          </p:spTgt>
                                        </p:tgtEl>
                                        <p:attrNameLst>
                                          <p:attrName>style.visibility</p:attrName>
                                        </p:attrNameLst>
                                      </p:cBhvr>
                                      <p:to>
                                        <p:strVal val="visible"/>
                                      </p:to>
                                    </p:set>
                                    <p:animEffect transition="in" filter="fade">
                                      <p:cBhvr>
                                        <p:cTn id="22" dur="1000"/>
                                        <p:tgtEl>
                                          <p:spTgt spid="1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animEffect transition="in" filter="fade">
                                      <p:cBhvr>
                                        <p:cTn id="27" dur="1000"/>
                                        <p:tgtEl>
                                          <p:spTgt spid="1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7">
                                            <p:txEl>
                                              <p:pRg st="5" end="5"/>
                                            </p:txEl>
                                          </p:spTgt>
                                        </p:tgtEl>
                                        <p:attrNameLst>
                                          <p:attrName>style.visibility</p:attrName>
                                        </p:attrNameLst>
                                      </p:cBhvr>
                                      <p:to>
                                        <p:strVal val="visible"/>
                                      </p:to>
                                    </p:set>
                                    <p:animEffect transition="in" filter="fade">
                                      <p:cBhvr>
                                        <p:cTn id="32" dur="1000"/>
                                        <p:tgtEl>
                                          <p:spTgt spid="1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1"/>
          <p:cNvPicPr preferRelativeResize="0"/>
          <p:nvPr/>
        </p:nvPicPr>
        <p:blipFill rotWithShape="1">
          <a:blip r:embed="rId3">
            <a:alphaModFix/>
          </a:blip>
          <a:srcRect r="11110"/>
          <a:stretch/>
        </p:blipFill>
        <p:spPr>
          <a:xfrm>
            <a:off x="0" y="0"/>
            <a:ext cx="9143998" cy="6858000"/>
          </a:xfrm>
          <a:prstGeom prst="rect">
            <a:avLst/>
          </a:prstGeom>
          <a:noFill/>
          <a:ln>
            <a:noFill/>
          </a:ln>
        </p:spPr>
      </p:pic>
      <p:sp>
        <p:nvSpPr>
          <p:cNvPr id="123" name="Google Shape;123;p21"/>
          <p:cNvSpPr/>
          <p:nvPr/>
        </p:nvSpPr>
        <p:spPr>
          <a:xfrm>
            <a:off x="0" y="0"/>
            <a:ext cx="9144000" cy="6858000"/>
          </a:xfrm>
          <a:prstGeom prst="rect">
            <a:avLst/>
          </a:prstGeom>
          <a:solidFill>
            <a:srgbClr val="000000">
              <a:alpha val="7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 name="Google Shape;124;p21"/>
          <p:cNvPicPr preferRelativeResize="0"/>
          <p:nvPr/>
        </p:nvPicPr>
        <p:blipFill rotWithShape="1">
          <a:blip r:embed="rId4">
            <a:alphaModFix/>
          </a:blip>
          <a:srcRect/>
          <a:stretch/>
        </p:blipFill>
        <p:spPr>
          <a:xfrm>
            <a:off x="6840300" y="165352"/>
            <a:ext cx="2163325" cy="560300"/>
          </a:xfrm>
          <a:prstGeom prst="rect">
            <a:avLst/>
          </a:prstGeom>
          <a:noFill/>
          <a:ln>
            <a:noFill/>
          </a:ln>
        </p:spPr>
      </p:pic>
      <p:sp>
        <p:nvSpPr>
          <p:cNvPr id="125" name="Google Shape;125;p21"/>
          <p:cNvSpPr txBox="1"/>
          <p:nvPr/>
        </p:nvSpPr>
        <p:spPr>
          <a:xfrm>
            <a:off x="152575" y="947125"/>
            <a:ext cx="8850900" cy="5705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sz="2300" b="1">
                <a:solidFill>
                  <a:schemeClr val="accent1"/>
                </a:solidFill>
                <a:latin typeface="Calibri"/>
                <a:ea typeface="Calibri"/>
                <a:cs typeface="Calibri"/>
                <a:sym typeface="Calibri"/>
              </a:rPr>
              <a:t>Deciding on the order of preference  - example of possible outcome</a:t>
            </a:r>
            <a:endParaRPr sz="2300" b="1">
              <a:solidFill>
                <a:schemeClr val="accent1"/>
              </a:solidFill>
              <a:latin typeface="Calibri"/>
              <a:ea typeface="Calibri"/>
              <a:cs typeface="Calibri"/>
              <a:sym typeface="Calibri"/>
            </a:endParaRPr>
          </a:p>
          <a:p>
            <a:pPr marL="0" marR="0" lvl="0" indent="0" algn="l" rtl="0">
              <a:lnSpc>
                <a:spcPct val="115000"/>
              </a:lnSpc>
              <a:spcBef>
                <a:spcPts val="1000"/>
              </a:spcBef>
              <a:spcAft>
                <a:spcPts val="0"/>
              </a:spcAft>
              <a:buNone/>
            </a:pPr>
            <a:endParaRPr sz="2300">
              <a:solidFill>
                <a:schemeClr val="accent1"/>
              </a:solidFill>
              <a:latin typeface="Calibri"/>
              <a:ea typeface="Calibri"/>
              <a:cs typeface="Calibri"/>
              <a:sym typeface="Calibri"/>
            </a:endParaRPr>
          </a:p>
          <a:p>
            <a:pPr marL="0" marR="0" lvl="0" indent="0" algn="l" rtl="0">
              <a:lnSpc>
                <a:spcPct val="115000"/>
              </a:lnSpc>
              <a:spcBef>
                <a:spcPts val="1000"/>
              </a:spcBef>
              <a:spcAft>
                <a:spcPts val="1000"/>
              </a:spcAft>
              <a:buNone/>
            </a:pPr>
            <a:endParaRPr sz="2300">
              <a:solidFill>
                <a:schemeClr val="accent1"/>
              </a:solidFill>
              <a:latin typeface="Calibri"/>
              <a:ea typeface="Calibri"/>
              <a:cs typeface="Calibri"/>
              <a:sym typeface="Calibri"/>
            </a:endParaRPr>
          </a:p>
        </p:txBody>
      </p:sp>
      <p:graphicFrame>
        <p:nvGraphicFramePr>
          <p:cNvPr id="126" name="Google Shape;126;p21"/>
          <p:cNvGraphicFramePr/>
          <p:nvPr/>
        </p:nvGraphicFramePr>
        <p:xfrm>
          <a:off x="952500" y="2095500"/>
          <a:ext cx="3000000" cy="3000000"/>
        </p:xfrm>
        <a:graphic>
          <a:graphicData uri="http://schemas.openxmlformats.org/drawingml/2006/table">
            <a:tbl>
              <a:tblPr>
                <a:noFill/>
                <a:tableStyleId>{BBCF6794-72D2-461A-84BD-4F9F4F1FE9C1}</a:tableStyleId>
              </a:tblPr>
              <a:tblGrid>
                <a:gridCol w="180975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GB" b="1">
                          <a:solidFill>
                            <a:schemeClr val="accent4"/>
                          </a:solidFill>
                        </a:rPr>
                        <a:t>Preference</a:t>
                      </a:r>
                      <a:endParaRPr b="1">
                        <a:solidFill>
                          <a:schemeClr val="accent4"/>
                        </a:solidFill>
                      </a:endParaRPr>
                    </a:p>
                  </a:txBody>
                  <a:tcPr marL="91425" marR="91425" marT="91425" marB="91425"/>
                </a:tc>
                <a:tc>
                  <a:txBody>
                    <a:bodyPr/>
                    <a:lstStyle/>
                    <a:p>
                      <a:pPr marL="0" lvl="0" indent="0" algn="l" rtl="0">
                        <a:spcBef>
                          <a:spcPts val="0"/>
                        </a:spcBef>
                        <a:spcAft>
                          <a:spcPts val="0"/>
                        </a:spcAft>
                        <a:buNone/>
                      </a:pPr>
                      <a:r>
                        <a:rPr lang="en-GB" b="1">
                          <a:solidFill>
                            <a:schemeClr val="accent4"/>
                          </a:solidFill>
                        </a:rPr>
                        <a:t>School</a:t>
                      </a:r>
                      <a:endParaRPr b="1">
                        <a:solidFill>
                          <a:schemeClr val="accent4"/>
                        </a:solidFill>
                      </a:endParaRPr>
                    </a:p>
                  </a:txBody>
                  <a:tcPr marL="91425" marR="91425" marT="91425" marB="91425"/>
                </a:tc>
                <a:tc>
                  <a:txBody>
                    <a:bodyPr/>
                    <a:lstStyle/>
                    <a:p>
                      <a:pPr marL="0" lvl="0" indent="0" algn="ctr" rtl="0">
                        <a:spcBef>
                          <a:spcPts val="0"/>
                        </a:spcBef>
                        <a:spcAft>
                          <a:spcPts val="0"/>
                        </a:spcAft>
                        <a:buNone/>
                      </a:pPr>
                      <a:r>
                        <a:rPr lang="en-GB" b="1">
                          <a:solidFill>
                            <a:schemeClr val="accent4"/>
                          </a:solidFill>
                        </a:rPr>
                        <a:t>Qualify for a place?</a:t>
                      </a:r>
                      <a:endParaRPr b="1">
                        <a:solidFill>
                          <a:schemeClr val="accent4"/>
                        </a:solidFill>
                      </a:endParaRPr>
                    </a:p>
                  </a:txBody>
                  <a:tcPr marL="91425" marR="91425" marT="91425" marB="91425"/>
                </a:tc>
                <a:tc>
                  <a:txBody>
                    <a:bodyPr/>
                    <a:lstStyle/>
                    <a:p>
                      <a:pPr marL="0" lvl="0" indent="0" algn="l" rtl="0">
                        <a:spcBef>
                          <a:spcPts val="0"/>
                        </a:spcBef>
                        <a:spcAft>
                          <a:spcPts val="0"/>
                        </a:spcAft>
                        <a:buNone/>
                      </a:pPr>
                      <a:r>
                        <a:rPr lang="en-GB" b="1">
                          <a:solidFill>
                            <a:schemeClr val="accent4"/>
                          </a:solidFill>
                        </a:rPr>
                        <a:t>Outcome</a:t>
                      </a:r>
                      <a:endParaRPr b="1">
                        <a:solidFill>
                          <a:schemeClr val="accent4"/>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b="1">
                          <a:solidFill>
                            <a:schemeClr val="lt1"/>
                          </a:solidFill>
                        </a:rPr>
                        <a:t>1st</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Orleans Park School</a:t>
                      </a:r>
                      <a:endParaRPr>
                        <a:solidFill>
                          <a:schemeClr val="lt1"/>
                        </a:solidFill>
                      </a:endParaRPr>
                    </a:p>
                  </a:txBody>
                  <a:tcPr marL="91425" marR="91425" marT="91425" marB="91425"/>
                </a:tc>
                <a:tc>
                  <a:txBody>
                    <a:bodyPr/>
                    <a:lstStyle/>
                    <a:p>
                      <a:pPr marL="0" lvl="0" indent="0" algn="ctr" rtl="0">
                        <a:spcBef>
                          <a:spcPts val="0"/>
                        </a:spcBef>
                        <a:spcAft>
                          <a:spcPts val="0"/>
                        </a:spcAft>
                        <a:buNone/>
                      </a:pPr>
                      <a:r>
                        <a:rPr lang="en-GB">
                          <a:solidFill>
                            <a:schemeClr val="lt1"/>
                          </a:solidFill>
                        </a:rPr>
                        <a:t>NO</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WAITING LIST</a:t>
                      </a:r>
                      <a:endParaRPr>
                        <a:solidFill>
                          <a:schemeClr val="lt1"/>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b="1">
                          <a:solidFill>
                            <a:schemeClr val="lt1"/>
                          </a:solidFill>
                        </a:rPr>
                        <a:t>2nd</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Twickenham School</a:t>
                      </a:r>
                      <a:endParaRPr>
                        <a:solidFill>
                          <a:schemeClr val="lt1"/>
                        </a:solidFill>
                      </a:endParaRPr>
                    </a:p>
                  </a:txBody>
                  <a:tcPr marL="91425" marR="91425" marT="91425" marB="91425"/>
                </a:tc>
                <a:tc>
                  <a:txBody>
                    <a:bodyPr/>
                    <a:lstStyle/>
                    <a:p>
                      <a:pPr marL="0" lvl="0" indent="0" algn="ctr" rtl="0">
                        <a:spcBef>
                          <a:spcPts val="0"/>
                        </a:spcBef>
                        <a:spcAft>
                          <a:spcPts val="0"/>
                        </a:spcAft>
                        <a:buNone/>
                      </a:pPr>
                      <a:r>
                        <a:rPr lang="en-GB">
                          <a:solidFill>
                            <a:schemeClr val="lt1"/>
                          </a:solidFill>
                        </a:rPr>
                        <a:t>YES</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OFFERED</a:t>
                      </a:r>
                      <a:endParaRPr>
                        <a:solidFill>
                          <a:schemeClr val="lt1"/>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b="1">
                          <a:solidFill>
                            <a:schemeClr val="lt1"/>
                          </a:solidFill>
                        </a:rPr>
                        <a:t>3rd</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Waldegrave  School</a:t>
                      </a:r>
                      <a:endParaRPr>
                        <a:solidFill>
                          <a:schemeClr val="lt1"/>
                        </a:solidFill>
                      </a:endParaRPr>
                    </a:p>
                  </a:txBody>
                  <a:tcPr marL="91425" marR="91425" marT="91425" marB="91425"/>
                </a:tc>
                <a:tc>
                  <a:txBody>
                    <a:bodyPr/>
                    <a:lstStyle/>
                    <a:p>
                      <a:pPr marL="0" lvl="0" indent="0" algn="ctr" rtl="0">
                        <a:spcBef>
                          <a:spcPts val="0"/>
                        </a:spcBef>
                        <a:spcAft>
                          <a:spcPts val="0"/>
                        </a:spcAft>
                        <a:buNone/>
                      </a:pPr>
                      <a:r>
                        <a:rPr lang="en-GB">
                          <a:solidFill>
                            <a:schemeClr val="lt1"/>
                          </a:solidFill>
                        </a:rPr>
                        <a:t>YES</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WITHDRAWN</a:t>
                      </a:r>
                      <a:endParaRPr>
                        <a:solidFill>
                          <a:schemeClr val="lt1"/>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b="1">
                          <a:solidFill>
                            <a:schemeClr val="lt1"/>
                          </a:solidFill>
                        </a:rPr>
                        <a:t>4th</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Turing House School</a:t>
                      </a:r>
                      <a:endParaRPr>
                        <a:solidFill>
                          <a:schemeClr val="lt1"/>
                        </a:solidFill>
                      </a:endParaRPr>
                    </a:p>
                  </a:txBody>
                  <a:tcPr marL="91425" marR="91425" marT="91425" marB="91425"/>
                </a:tc>
                <a:tc>
                  <a:txBody>
                    <a:bodyPr/>
                    <a:lstStyle/>
                    <a:p>
                      <a:pPr marL="0" lvl="0" indent="0" algn="ctr" rtl="0">
                        <a:spcBef>
                          <a:spcPts val="0"/>
                        </a:spcBef>
                        <a:spcAft>
                          <a:spcPts val="0"/>
                        </a:spcAft>
                        <a:buNone/>
                      </a:pPr>
                      <a:r>
                        <a:rPr lang="en-GB">
                          <a:solidFill>
                            <a:schemeClr val="lt1"/>
                          </a:solidFill>
                        </a:rPr>
                        <a:t>YES</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WITHDRAWN</a:t>
                      </a:r>
                      <a:endParaRPr>
                        <a:solidFill>
                          <a:schemeClr val="lt1"/>
                        </a:solidFill>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GB" b="1">
                          <a:solidFill>
                            <a:schemeClr val="lt1"/>
                          </a:solidFill>
                        </a:rPr>
                        <a:t>5th</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Richmond upon Thames School</a:t>
                      </a:r>
                      <a:endParaRPr>
                        <a:solidFill>
                          <a:schemeClr val="lt1"/>
                        </a:solidFill>
                      </a:endParaRPr>
                    </a:p>
                  </a:txBody>
                  <a:tcPr marL="91425" marR="91425" marT="91425" marB="91425"/>
                </a:tc>
                <a:tc>
                  <a:txBody>
                    <a:bodyPr/>
                    <a:lstStyle/>
                    <a:p>
                      <a:pPr marL="0" lvl="0" indent="0" algn="ctr" rtl="0">
                        <a:spcBef>
                          <a:spcPts val="0"/>
                        </a:spcBef>
                        <a:spcAft>
                          <a:spcPts val="0"/>
                        </a:spcAft>
                        <a:buNone/>
                      </a:pPr>
                      <a:r>
                        <a:rPr lang="en-GB">
                          <a:solidFill>
                            <a:schemeClr val="lt1"/>
                          </a:solidFill>
                        </a:rPr>
                        <a:t>YES</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WITHDRAWN</a:t>
                      </a:r>
                      <a:endParaRPr>
                        <a:solidFill>
                          <a:schemeClr val="lt1"/>
                        </a:solidFill>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GB" b="1">
                          <a:solidFill>
                            <a:schemeClr val="lt1"/>
                          </a:solidFill>
                        </a:rPr>
                        <a:t>6th</a:t>
                      </a:r>
                      <a:endParaRPr b="1">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Hampton High</a:t>
                      </a:r>
                      <a:endParaRPr>
                        <a:solidFill>
                          <a:schemeClr val="lt1"/>
                        </a:solidFill>
                      </a:endParaRPr>
                    </a:p>
                  </a:txBody>
                  <a:tcPr marL="91425" marR="91425" marT="91425" marB="91425"/>
                </a:tc>
                <a:tc>
                  <a:txBody>
                    <a:bodyPr/>
                    <a:lstStyle/>
                    <a:p>
                      <a:pPr marL="0" lvl="0" indent="0" algn="ctr" rtl="0">
                        <a:spcBef>
                          <a:spcPts val="0"/>
                        </a:spcBef>
                        <a:spcAft>
                          <a:spcPts val="0"/>
                        </a:spcAft>
                        <a:buNone/>
                      </a:pPr>
                      <a:r>
                        <a:rPr lang="en-GB">
                          <a:solidFill>
                            <a:schemeClr val="lt1"/>
                          </a:solidFill>
                        </a:rPr>
                        <a:t>NO</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GB">
                          <a:solidFill>
                            <a:schemeClr val="lt1"/>
                          </a:solidFill>
                        </a:rPr>
                        <a:t>WITHDRAWN</a:t>
                      </a:r>
                      <a:endParaRPr>
                        <a:solidFill>
                          <a:schemeClr val="lt1"/>
                        </a:solidFill>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11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11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1100"/>
                                        <p:tgtEl>
                                          <p:spTgt spid="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1601</Words>
  <Application>Microsoft Office PowerPoint</Application>
  <PresentationFormat>On-screen Show (4:3)</PresentationFormat>
  <Paragraphs>155</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Green</dc:creator>
  <cp:lastModifiedBy>Brenda Green</cp:lastModifiedBy>
  <cp:revision>1</cp:revision>
  <dcterms:modified xsi:type="dcterms:W3CDTF">2023-10-11T11:25:35Z</dcterms:modified>
</cp:coreProperties>
</file>