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0" r:id="rId9"/>
    <p:sldId id="261" r:id="rId10"/>
    <p:sldId id="262" r:id="rId11"/>
    <p:sldId id="263" r:id="rId12"/>
    <p:sldId id="271" r:id="rId13"/>
    <p:sldId id="272" r:id="rId14"/>
    <p:sldId id="273" r:id="rId15"/>
    <p:sldId id="274" r:id="rId16"/>
    <p:sldId id="275" r:id="rId17"/>
    <p:sldId id="265" r:id="rId18"/>
    <p:sldId id="266" r:id="rId19"/>
    <p:sldId id="267"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D2A2BC-AA2F-4A91-812C-4FDE1EB0CB83}"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93842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2A2BC-AA2F-4A91-812C-4FDE1EB0CB83}"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190427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2A2BC-AA2F-4A91-812C-4FDE1EB0CB83}"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176091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GB">
              <a:solidFill>
                <a:srgbClr val="003366"/>
              </a:solidFill>
            </a:endParaRPr>
          </a:p>
        </p:txBody>
      </p:sp>
      <p:sp>
        <p:nvSpPr>
          <p:cNvPr id="6" name="Footer Placeholder 5"/>
          <p:cNvSpPr>
            <a:spLocks noGrp="1"/>
          </p:cNvSpPr>
          <p:nvPr>
            <p:ph type="ftr" sz="quarter" idx="11"/>
          </p:nvPr>
        </p:nvSpPr>
        <p:spPr/>
        <p:txBody>
          <a:bodyPr/>
          <a:lstStyle/>
          <a:p>
            <a:pPr>
              <a:defRPr/>
            </a:pPr>
            <a:endParaRPr lang="en-GB">
              <a:solidFill>
                <a:srgbClr val="003366"/>
              </a:solidFill>
            </a:endParaRPr>
          </a:p>
        </p:txBody>
      </p:sp>
      <p:sp>
        <p:nvSpPr>
          <p:cNvPr id="7" name="Slide Number Placeholder 6"/>
          <p:cNvSpPr>
            <a:spLocks noGrp="1"/>
          </p:cNvSpPr>
          <p:nvPr>
            <p:ph type="sldNum" sz="quarter" idx="12"/>
          </p:nvPr>
        </p:nvSpPr>
        <p:spPr/>
        <p:txBody>
          <a:bodyPr/>
          <a:lstStyle/>
          <a:p>
            <a:pPr>
              <a:defRPr/>
            </a:pPr>
            <a:fld id="{13406D07-5C47-49DB-9D1B-40B8078C75A4}" type="slidenum">
              <a:rPr lang="en-GB" smtClean="0">
                <a:solidFill>
                  <a:srgbClr val="FFFFFF"/>
                </a:solidFill>
              </a:rPr>
              <a:pPr>
                <a:defRPr/>
              </a:pPr>
              <a:t>‹#›</a:t>
            </a:fld>
            <a:endParaRPr lang="en-GB">
              <a:solidFill>
                <a:srgbClr val="FFFFFF"/>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98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2A2BC-AA2F-4A91-812C-4FDE1EB0CB83}"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277961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2A2BC-AA2F-4A91-812C-4FDE1EB0CB83}"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201289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D2A2BC-AA2F-4A91-812C-4FDE1EB0CB83}"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34804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D2A2BC-AA2F-4A91-812C-4FDE1EB0CB83}" type="datetimeFigureOut">
              <a:rPr lang="en-GB" smtClean="0"/>
              <a:t>25/06/2021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6357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D2A2BC-AA2F-4A91-812C-4FDE1EB0CB83}" type="datetimeFigureOut">
              <a:rPr lang="en-GB" smtClean="0"/>
              <a:t>25/06/2021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317896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2A2BC-AA2F-4A91-812C-4FDE1EB0CB83}" type="datetimeFigureOut">
              <a:rPr lang="en-GB" smtClean="0"/>
              <a:t>25/06/2021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30576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2A2BC-AA2F-4A91-812C-4FDE1EB0CB83}"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80439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2A2BC-AA2F-4A91-812C-4FDE1EB0CB83}"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E14BF-09FB-42D1-A7B0-BDFF48D6D8BE}" type="slidenum">
              <a:rPr lang="en-GB" smtClean="0"/>
              <a:t>‹#›</a:t>
            </a:fld>
            <a:endParaRPr lang="en-GB"/>
          </a:p>
        </p:txBody>
      </p:sp>
    </p:spTree>
    <p:extLst>
      <p:ext uri="{BB962C8B-B14F-4D97-AF65-F5344CB8AC3E}">
        <p14:creationId xmlns:p14="http://schemas.microsoft.com/office/powerpoint/2010/main" val="320404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2A2BC-AA2F-4A91-812C-4FDE1EB0CB83}" type="datetimeFigureOut">
              <a:rPr lang="en-GB" smtClean="0"/>
              <a:t>25/06/2021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E14BF-09FB-42D1-A7B0-BDFF48D6D8BE}" type="slidenum">
              <a:rPr lang="en-GB" smtClean="0"/>
              <a:t>‹#›</a:t>
            </a:fld>
            <a:endParaRPr lang="en-GB"/>
          </a:p>
        </p:txBody>
      </p:sp>
    </p:spTree>
    <p:extLst>
      <p:ext uri="{BB962C8B-B14F-4D97-AF65-F5344CB8AC3E}">
        <p14:creationId xmlns:p14="http://schemas.microsoft.com/office/powerpoint/2010/main" val="4240102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hyperlink" Target="http://www.google.co.uk/url?url=http://becomingagirl.weebly.com/applicator-tampons.html&amp;rct=j&amp;frm=1&amp;q=&amp;esrc=s&amp;sa=U&amp;ved=0ahUKEwjhvfOS5vXPAhWgHsAKHQc2ARgQwW4ILDAL&amp;usg=AFQjCNHyRdVjOBy6WioXbN15kYI_qDMN9w" TargetMode="External"/><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66"/>
                </a:solidFill>
                <a:latin typeface="Comic Sans MS" pitchFamily="66" charset="0"/>
              </a:rPr>
              <a:t>Puberty!!</a:t>
            </a:r>
            <a:br>
              <a:rPr lang="en-GB" dirty="0" smtClean="0">
                <a:solidFill>
                  <a:srgbClr val="FF0066"/>
                </a:solidFill>
                <a:latin typeface="Comic Sans MS" pitchFamily="66" charset="0"/>
              </a:rPr>
            </a:br>
            <a:r>
              <a:rPr lang="en-GB" dirty="0" smtClean="0">
                <a:solidFill>
                  <a:srgbClr val="FF0066"/>
                </a:solidFill>
                <a:latin typeface="Comic Sans MS" pitchFamily="66" charset="0"/>
              </a:rPr>
              <a:t>Know the bare facts</a:t>
            </a:r>
            <a:endParaRPr lang="en-GB" dirty="0">
              <a:solidFill>
                <a:srgbClr val="FF0066"/>
              </a:solidFill>
              <a:latin typeface="Comic Sans MS" pitchFamily="66" charset="0"/>
            </a:endParaRPr>
          </a:p>
        </p:txBody>
      </p:sp>
      <p:sp>
        <p:nvSpPr>
          <p:cNvPr id="3" name="Subtitle 2"/>
          <p:cNvSpPr>
            <a:spLocks noGrp="1"/>
          </p:cNvSpPr>
          <p:nvPr>
            <p:ph type="subTitle" idx="1"/>
          </p:nvPr>
        </p:nvSpPr>
        <p:spPr/>
        <p:txBody>
          <a:bodyPr/>
          <a:lstStyle/>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767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660232" y="332656"/>
            <a:ext cx="1978025" cy="843915"/>
          </a:xfrm>
          <a:prstGeom prst="rect">
            <a:avLst/>
          </a:prstGeom>
        </p:spPr>
      </p:pic>
    </p:spTree>
    <p:extLst>
      <p:ext uri="{BB962C8B-B14F-4D97-AF65-F5344CB8AC3E}">
        <p14:creationId xmlns:p14="http://schemas.microsoft.com/office/powerpoint/2010/main" val="2814957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C0BC5"/>
                </a:solidFill>
                <a:latin typeface="Century Gothic" panose="020B0502020202020204" pitchFamily="34" charset="0"/>
              </a:rPr>
              <a:t>Pads </a:t>
            </a:r>
            <a:endParaRPr lang="en-GB" b="1" dirty="0">
              <a:solidFill>
                <a:srgbClr val="3C0BC5"/>
              </a:solidFill>
              <a:latin typeface="Century Gothic" panose="020B0502020202020204" pitchFamily="34" charset="0"/>
            </a:endParaRPr>
          </a:p>
        </p:txBody>
      </p:sp>
      <p:sp>
        <p:nvSpPr>
          <p:cNvPr id="3" name="Content Placeholder 2"/>
          <p:cNvSpPr>
            <a:spLocks noGrp="1"/>
          </p:cNvSpPr>
          <p:nvPr>
            <p:ph sz="quarter" idx="13"/>
          </p:nvPr>
        </p:nvSpPr>
        <p:spPr/>
        <p:txBody>
          <a:bodyPr>
            <a:normAutofit fontScale="92500" lnSpcReduction="10000"/>
          </a:bodyPr>
          <a:lstStyle/>
          <a:p>
            <a:r>
              <a:rPr lang="en-GB" altLang="en-US" kern="0" dirty="0" smtClean="0">
                <a:solidFill>
                  <a:srgbClr val="3C0BC5"/>
                </a:solidFill>
                <a:latin typeface="Century Gothic" panose="020B0502020202020204" pitchFamily="34" charset="0"/>
              </a:rPr>
              <a:t>Pads, towels and sanitary products.</a:t>
            </a:r>
          </a:p>
          <a:p>
            <a:endParaRPr lang="en-GB" altLang="en-US" kern="0" dirty="0" smtClean="0">
              <a:solidFill>
                <a:srgbClr val="3C0BC5"/>
              </a:solidFill>
              <a:latin typeface="Century Gothic" panose="020B0502020202020204" pitchFamily="34" charset="0"/>
            </a:endParaRPr>
          </a:p>
          <a:p>
            <a:r>
              <a:rPr lang="en-GB" altLang="en-US" kern="0" dirty="0" smtClean="0">
                <a:solidFill>
                  <a:srgbClr val="3C0BC5"/>
                </a:solidFill>
                <a:latin typeface="Century Gothic" panose="020B0502020202020204" pitchFamily="34" charset="0"/>
              </a:rPr>
              <a:t>It </a:t>
            </a:r>
            <a:r>
              <a:rPr lang="en-GB" altLang="en-US" kern="0" dirty="0">
                <a:solidFill>
                  <a:srgbClr val="3C0BC5"/>
                </a:solidFill>
                <a:latin typeface="Century Gothic" panose="020B0502020202020204" pitchFamily="34" charset="0"/>
              </a:rPr>
              <a:t>is important to change the sanitary towel every 3-4 hours. </a:t>
            </a:r>
            <a:endParaRPr lang="en-GB" altLang="en-US" kern="0" dirty="0" smtClean="0">
              <a:solidFill>
                <a:srgbClr val="3C0BC5"/>
              </a:solidFill>
              <a:latin typeface="Century Gothic" panose="020B0502020202020204" pitchFamily="34" charset="0"/>
            </a:endParaRPr>
          </a:p>
          <a:p>
            <a:endParaRPr lang="en-GB" altLang="en-US" kern="0" dirty="0" smtClean="0">
              <a:solidFill>
                <a:srgbClr val="3C0BC5"/>
              </a:solidFill>
              <a:latin typeface="Comic Sans MS" pitchFamily="66" charset="0"/>
            </a:endParaRPr>
          </a:p>
          <a:p>
            <a:endParaRPr lang="en-GB" altLang="en-US" kern="0" dirty="0" smtClean="0">
              <a:solidFill>
                <a:srgbClr val="0070C0"/>
              </a:solidFill>
              <a:latin typeface="Comic Sans MS" pitchFamily="66" charset="0"/>
            </a:endParaRPr>
          </a:p>
          <a:p>
            <a:endParaRPr lang="en-GB" altLang="en-US" kern="0" dirty="0" smtClean="0">
              <a:solidFill>
                <a:srgbClr val="0070C0"/>
              </a:solidFill>
              <a:latin typeface="Comic Sans MS" pitchFamily="66" charset="0"/>
            </a:endParaRPr>
          </a:p>
          <a:p>
            <a:endParaRPr lang="en-GB" dirty="0"/>
          </a:p>
        </p:txBody>
      </p:sp>
      <p:pic>
        <p:nvPicPr>
          <p:cNvPr id="9" name="Content Placeholder 8"/>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32040" y="1412776"/>
            <a:ext cx="3810000" cy="285750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336142"/>
            <a:ext cx="1432173" cy="1814086"/>
          </a:xfrm>
          <a:prstGeom prst="rect">
            <a:avLst/>
          </a:prstGeom>
        </p:spPr>
      </p:pic>
    </p:spTree>
    <p:extLst>
      <p:ext uri="{BB962C8B-B14F-4D97-AF65-F5344CB8AC3E}">
        <p14:creationId xmlns:p14="http://schemas.microsoft.com/office/powerpoint/2010/main" val="19942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Century Gothic" panose="020B0502020202020204" pitchFamily="34" charset="0"/>
              </a:rPr>
              <a:t>Different brands </a:t>
            </a: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91550" y="1916832"/>
            <a:ext cx="374441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5462048" y="3592093"/>
            <a:ext cx="2188654" cy="162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008" y="4941216"/>
            <a:ext cx="10064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52120" y="5197597"/>
            <a:ext cx="3384376" cy="646331"/>
          </a:xfrm>
          <a:prstGeom prst="rect">
            <a:avLst/>
          </a:prstGeom>
          <a:noFill/>
        </p:spPr>
        <p:txBody>
          <a:bodyPr wrap="square" rtlCol="0">
            <a:spAutoFit/>
          </a:bodyPr>
          <a:lstStyle/>
          <a:p>
            <a:r>
              <a:rPr lang="en-GB" dirty="0">
                <a:solidFill>
                  <a:srgbClr val="3C0BC5"/>
                </a:solidFill>
              </a:rPr>
              <a:t>The tear drop shows the absorbency of the pad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1433276"/>
            <a:ext cx="1162050" cy="12668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968" y="2708920"/>
            <a:ext cx="1778000" cy="1778000"/>
          </a:xfrm>
          <a:prstGeom prst="rect">
            <a:avLst/>
          </a:prstGeom>
        </p:spPr>
      </p:pic>
    </p:spTree>
    <p:extLst>
      <p:ext uri="{BB962C8B-B14F-4D97-AF65-F5344CB8AC3E}">
        <p14:creationId xmlns:p14="http://schemas.microsoft.com/office/powerpoint/2010/main" val="30680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C0BC5"/>
                </a:solidFill>
                <a:latin typeface="Century Gothic" panose="020B0502020202020204" pitchFamily="34" charset="0"/>
              </a:rPr>
              <a:t>Tampons </a:t>
            </a:r>
            <a:endParaRPr lang="en-GB" b="1" dirty="0">
              <a:solidFill>
                <a:srgbClr val="3C0BC5"/>
              </a:solidFill>
              <a:latin typeface="Century Gothic" panose="020B0502020202020204" pitchFamily="34" charset="0"/>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1340768"/>
            <a:ext cx="2190750" cy="1619250"/>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371231" y="1484784"/>
            <a:ext cx="4038600" cy="20193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4797152"/>
            <a:ext cx="2190750" cy="1619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8186" y="4881424"/>
            <a:ext cx="2190750" cy="16192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16" y="4819695"/>
            <a:ext cx="2190750" cy="1619250"/>
          </a:xfrm>
          <a:prstGeom prst="rect">
            <a:avLst/>
          </a:prstGeom>
        </p:spPr>
      </p:pic>
      <p:sp>
        <p:nvSpPr>
          <p:cNvPr id="14" name="TextBox 13"/>
          <p:cNvSpPr txBox="1"/>
          <p:nvPr/>
        </p:nvSpPr>
        <p:spPr>
          <a:xfrm>
            <a:off x="251521" y="3923911"/>
            <a:ext cx="5904656" cy="1477328"/>
          </a:xfrm>
          <a:prstGeom prst="rect">
            <a:avLst/>
          </a:prstGeom>
          <a:noFill/>
        </p:spPr>
        <p:txBody>
          <a:bodyPr wrap="square" rtlCol="0">
            <a:spAutoFit/>
          </a:bodyPr>
          <a:lstStyle/>
          <a:p>
            <a:r>
              <a:rPr lang="en-GB" dirty="0" smtClean="0">
                <a:solidFill>
                  <a:srgbClr val="3C0BC5"/>
                </a:solidFill>
                <a:latin typeface="Century Gothic" panose="020B0502020202020204" pitchFamily="34" charset="0"/>
              </a:rPr>
              <a:t>Remember to change your tampon every 3- 4 hours and avoid wearing them overnight, use a pad instead. </a:t>
            </a:r>
          </a:p>
          <a:p>
            <a:endParaRPr lang="en-GB" dirty="0" smtClean="0">
              <a:solidFill>
                <a:srgbClr val="31B6FD"/>
              </a:solidFill>
            </a:endParaRPr>
          </a:p>
          <a:p>
            <a:endParaRPr lang="en-GB" dirty="0">
              <a:solidFill>
                <a:prstClr val="black"/>
              </a:solidFill>
            </a:endParaRPr>
          </a:p>
        </p:txBody>
      </p:sp>
      <p:pic>
        <p:nvPicPr>
          <p:cNvPr id="4098" name="Picture 2" descr="Image result for tampo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4801" y="2060848"/>
            <a:ext cx="86677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C0BC5"/>
                </a:solidFill>
                <a:latin typeface="Century Gothic" panose="020B0502020202020204" pitchFamily="34" charset="0"/>
              </a:rPr>
              <a:t>Correct disposal </a:t>
            </a:r>
            <a:endParaRPr lang="en-GB" b="1" dirty="0">
              <a:solidFill>
                <a:srgbClr val="3C0BC5"/>
              </a:solidFill>
              <a:latin typeface="Century Gothic" panose="020B0502020202020204" pitchFamily="34" charset="0"/>
            </a:endParaRP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71619" y="1556794"/>
            <a:ext cx="3404561" cy="4525963"/>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263951" y="2679700"/>
            <a:ext cx="2584847" cy="3446463"/>
          </a:xfrm>
        </p:spPr>
      </p:pic>
    </p:spTree>
    <p:extLst>
      <p:ext uri="{BB962C8B-B14F-4D97-AF65-F5344CB8AC3E}">
        <p14:creationId xmlns:p14="http://schemas.microsoft.com/office/powerpoint/2010/main" val="92248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FF0000"/>
                </a:solidFill>
              </a:rPr>
              <a:t>Keep your bits </a:t>
            </a:r>
            <a:r>
              <a:rPr lang="en-GB" dirty="0" smtClean="0">
                <a:solidFill>
                  <a:srgbClr val="FF0000"/>
                </a:solidFill>
              </a:rPr>
              <a:t>clean !!!</a:t>
            </a:r>
            <a:endParaRPr lang="en-GB" dirty="0"/>
          </a:p>
        </p:txBody>
      </p:sp>
      <p:sp>
        <p:nvSpPr>
          <p:cNvPr id="2" name="Content Placeholder 1"/>
          <p:cNvSpPr>
            <a:spLocks noGrp="1"/>
          </p:cNvSpPr>
          <p:nvPr>
            <p:ph idx="1"/>
          </p:nvPr>
        </p:nvSpPr>
        <p:spPr/>
        <p:txBody>
          <a:bodyPr>
            <a:normAutofit fontScale="85000" lnSpcReduction="20000"/>
          </a:bodyPr>
          <a:lstStyle/>
          <a:p>
            <a:r>
              <a:rPr lang="en-GB" b="1" dirty="0" smtClean="0">
                <a:latin typeface="Comic Sans MS" pitchFamily="66" charset="0"/>
              </a:rPr>
              <a:t>Hair</a:t>
            </a:r>
            <a:r>
              <a:rPr lang="en-GB" dirty="0" smtClean="0">
                <a:latin typeface="Comic Sans MS" pitchFamily="66" charset="0"/>
              </a:rPr>
              <a:t> – Wash your hair at least once a week. Hair can become dirty and greasy quickly.</a:t>
            </a:r>
          </a:p>
          <a:p>
            <a:r>
              <a:rPr lang="en-GB" b="1" dirty="0" smtClean="0">
                <a:latin typeface="Comic Sans MS" pitchFamily="66" charset="0"/>
              </a:rPr>
              <a:t>Face</a:t>
            </a:r>
            <a:r>
              <a:rPr lang="en-GB" dirty="0" smtClean="0">
                <a:latin typeface="Comic Sans MS" pitchFamily="66" charset="0"/>
              </a:rPr>
              <a:t> – You may get spots. This is because your skin becomes oily, wash you face everyday.</a:t>
            </a:r>
          </a:p>
          <a:p>
            <a:r>
              <a:rPr lang="en-GB" b="1" dirty="0" smtClean="0">
                <a:latin typeface="Comic Sans MS" pitchFamily="66" charset="0"/>
              </a:rPr>
              <a:t>Teeth</a:t>
            </a:r>
            <a:r>
              <a:rPr lang="en-GB" dirty="0" smtClean="0">
                <a:latin typeface="Comic Sans MS" pitchFamily="66" charset="0"/>
              </a:rPr>
              <a:t> – you must brush your teeth twice daily. Look after them by limiting the amount of sugary foods and drink.</a:t>
            </a:r>
          </a:p>
          <a:p>
            <a:r>
              <a:rPr lang="en-GB" b="1" dirty="0" smtClean="0">
                <a:latin typeface="Comic Sans MS" pitchFamily="66" charset="0"/>
              </a:rPr>
              <a:t>Under arms </a:t>
            </a:r>
            <a:r>
              <a:rPr lang="en-GB" dirty="0" smtClean="0">
                <a:latin typeface="Comic Sans MS" pitchFamily="66" charset="0"/>
              </a:rPr>
              <a:t>– As you grow under arm hair will appear and this area can become hot and sweaty. Sometimes this can cause BO (Body Odour) so it is important to keep this area clean. You can use deodorant or antiperspirant </a:t>
            </a:r>
            <a:endParaRPr lang="en-GB" dirty="0">
              <a:latin typeface="Comic Sans MS" pitchFamily="66"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836" y="107750"/>
            <a:ext cx="24209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031136" y="6014085"/>
            <a:ext cx="1978025" cy="843915"/>
          </a:xfrm>
          <a:prstGeom prst="rect">
            <a:avLst/>
          </a:prstGeom>
        </p:spPr>
      </p:pic>
    </p:spTree>
    <p:extLst>
      <p:ext uri="{BB962C8B-B14F-4D97-AF65-F5344CB8AC3E}">
        <p14:creationId xmlns:p14="http://schemas.microsoft.com/office/powerpoint/2010/main" val="3622033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00CC"/>
                </a:solidFill>
                <a:latin typeface="Comic Sans MS" pitchFamily="66" charset="0"/>
              </a:rPr>
              <a:t>   Keep </a:t>
            </a:r>
            <a:r>
              <a:rPr lang="en-GB" dirty="0">
                <a:solidFill>
                  <a:srgbClr val="0000CC"/>
                </a:solidFill>
                <a:latin typeface="Comic Sans MS" pitchFamily="66" charset="0"/>
              </a:rPr>
              <a:t>your bits clean!!</a:t>
            </a:r>
            <a:endParaRPr lang="en-GB" dirty="0"/>
          </a:p>
        </p:txBody>
      </p:sp>
      <p:sp>
        <p:nvSpPr>
          <p:cNvPr id="2" name="Content Placeholder 1"/>
          <p:cNvSpPr>
            <a:spLocks noGrp="1"/>
          </p:cNvSpPr>
          <p:nvPr>
            <p:ph idx="1"/>
          </p:nvPr>
        </p:nvSpPr>
        <p:spPr/>
        <p:txBody>
          <a:bodyPr>
            <a:normAutofit fontScale="85000" lnSpcReduction="10000"/>
          </a:bodyPr>
          <a:lstStyle/>
          <a:p>
            <a:r>
              <a:rPr lang="en-GB" b="1" dirty="0" smtClean="0">
                <a:latin typeface="Comic Sans MS" pitchFamily="66" charset="0"/>
              </a:rPr>
              <a:t>Genital areas </a:t>
            </a:r>
            <a:r>
              <a:rPr lang="en-GB" dirty="0" smtClean="0">
                <a:latin typeface="Comic Sans MS" pitchFamily="66" charset="0"/>
              </a:rPr>
              <a:t>– It is important to shower or wash this area daily. Change your underwear on a daily basis </a:t>
            </a:r>
            <a:r>
              <a:rPr lang="en-GB" dirty="0" err="1" smtClean="0">
                <a:latin typeface="Comic Sans MS" pitchFamily="66" charset="0"/>
              </a:rPr>
              <a:t>aswell</a:t>
            </a:r>
            <a:r>
              <a:rPr lang="en-GB" dirty="0" smtClean="0">
                <a:latin typeface="Comic Sans MS" pitchFamily="66" charset="0"/>
              </a:rPr>
              <a:t>.</a:t>
            </a:r>
          </a:p>
          <a:p>
            <a:r>
              <a:rPr lang="en-GB" b="1" dirty="0" smtClean="0">
                <a:latin typeface="Comic Sans MS" pitchFamily="66" charset="0"/>
              </a:rPr>
              <a:t>Feet</a:t>
            </a:r>
            <a:r>
              <a:rPr lang="en-GB" dirty="0" smtClean="0">
                <a:latin typeface="Comic Sans MS" pitchFamily="66" charset="0"/>
              </a:rPr>
              <a:t> – Your feet work hard and become hot and sweaty!! It is important to wash them everyday and dry in-between your toes to prevent infections like ‘athlete’s foot’.</a:t>
            </a:r>
          </a:p>
          <a:p>
            <a:r>
              <a:rPr lang="en-GB" b="1" dirty="0" smtClean="0">
                <a:latin typeface="Comic Sans MS" pitchFamily="66" charset="0"/>
              </a:rPr>
              <a:t>Hands </a:t>
            </a:r>
            <a:r>
              <a:rPr lang="en-GB" dirty="0" smtClean="0">
                <a:latin typeface="Comic Sans MS" pitchFamily="66" charset="0"/>
              </a:rPr>
              <a:t>– Washing your hands is very important as many germs are lurking there. Washing your hands after using the toilet, after coughing or sneezing and before eating food. </a:t>
            </a:r>
            <a:endParaRPr lang="en-GB" dirty="0">
              <a:latin typeface="Comic Sans MS"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3" y="44624"/>
            <a:ext cx="170497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948264" y="5886767"/>
            <a:ext cx="1978025" cy="843915"/>
          </a:xfrm>
          <a:prstGeom prst="rect">
            <a:avLst/>
          </a:prstGeom>
        </p:spPr>
      </p:pic>
    </p:spTree>
    <p:extLst>
      <p:ext uri="{BB962C8B-B14F-4D97-AF65-F5344CB8AC3E}">
        <p14:creationId xmlns:p14="http://schemas.microsoft.com/office/powerpoint/2010/main" val="939624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FF0000"/>
                </a:solidFill>
                <a:latin typeface="Comic Sans MS" pitchFamily="66" charset="0"/>
              </a:rPr>
              <a:t>Emotional Changes</a:t>
            </a:r>
            <a:endParaRPr lang="en-GB" dirty="0"/>
          </a:p>
        </p:txBody>
      </p:sp>
      <p:sp>
        <p:nvSpPr>
          <p:cNvPr id="2" name="Content Placeholder 1"/>
          <p:cNvSpPr>
            <a:spLocks noGrp="1"/>
          </p:cNvSpPr>
          <p:nvPr>
            <p:ph idx="1"/>
          </p:nvPr>
        </p:nvSpPr>
        <p:spPr/>
        <p:txBody>
          <a:bodyPr>
            <a:normAutofit fontScale="85000" lnSpcReduction="20000"/>
          </a:bodyPr>
          <a:lstStyle/>
          <a:p>
            <a:r>
              <a:rPr lang="en-GB" dirty="0" smtClean="0">
                <a:latin typeface="Comic Sans MS" pitchFamily="66" charset="0"/>
              </a:rPr>
              <a:t>You may feel moody at times and experience mood swings. Being happy to sad or angry to anxious.</a:t>
            </a:r>
          </a:p>
          <a:p>
            <a:r>
              <a:rPr lang="en-GB" dirty="0" smtClean="0">
                <a:latin typeface="Comic Sans MS" pitchFamily="66" charset="0"/>
              </a:rPr>
              <a:t>You may worry about your looks and compare yourself to your friends. You may also worry about what others think of you.</a:t>
            </a:r>
          </a:p>
          <a:p>
            <a:r>
              <a:rPr lang="en-GB" dirty="0" smtClean="0">
                <a:latin typeface="Comic Sans MS" pitchFamily="66" charset="0"/>
              </a:rPr>
              <a:t>You may feel embarrassed about getting changed in front of others</a:t>
            </a:r>
          </a:p>
          <a:p>
            <a:r>
              <a:rPr lang="en-GB" dirty="0" smtClean="0">
                <a:latin typeface="Comic Sans MS" pitchFamily="66" charset="0"/>
              </a:rPr>
              <a:t>You may start feeling attracted towards other people</a:t>
            </a:r>
          </a:p>
          <a:p>
            <a:r>
              <a:rPr lang="en-GB" dirty="0" smtClean="0">
                <a:latin typeface="Comic Sans MS" pitchFamily="66" charset="0"/>
              </a:rPr>
              <a:t>You may also want to gain independence from your parents</a:t>
            </a:r>
            <a:endParaRPr lang="en-GB" dirty="0">
              <a:latin typeface="Comic Sans MS" pitchFamily="66"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454103" cy="145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948264" y="5800930"/>
            <a:ext cx="1978025" cy="843915"/>
          </a:xfrm>
          <a:prstGeom prst="rect">
            <a:avLst/>
          </a:prstGeom>
        </p:spPr>
      </p:pic>
    </p:spTree>
    <p:extLst>
      <p:ext uri="{BB962C8B-B14F-4D97-AF65-F5344CB8AC3E}">
        <p14:creationId xmlns:p14="http://schemas.microsoft.com/office/powerpoint/2010/main" val="54496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C000"/>
                </a:solidFill>
              </a:rPr>
              <a:t>Any questions?</a:t>
            </a:r>
            <a:endParaRPr lang="en-GB" dirty="0">
              <a:solidFill>
                <a:srgbClr val="FFC000"/>
              </a:solidFill>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27631" y="2509752"/>
            <a:ext cx="1688738" cy="270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660232" y="260648"/>
            <a:ext cx="1978025" cy="843915"/>
          </a:xfrm>
          <a:prstGeom prst="rect">
            <a:avLst/>
          </a:prstGeom>
        </p:spPr>
      </p:pic>
    </p:spTree>
    <p:extLst>
      <p:ext uri="{BB962C8B-B14F-4D97-AF65-F5344CB8AC3E}">
        <p14:creationId xmlns:p14="http://schemas.microsoft.com/office/powerpoint/2010/main" val="249029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FF00"/>
                </a:solidFill>
                <a:latin typeface="Comic Sans MS" pitchFamily="66" charset="0"/>
              </a:rPr>
              <a:t>What is puberty??</a:t>
            </a:r>
            <a:endParaRPr lang="en-GB" dirty="0">
              <a:solidFill>
                <a:srgbClr val="FFFF00"/>
              </a:solidFill>
              <a:latin typeface="Comic Sans MS" pitchFamily="66" charset="0"/>
            </a:endParaRPr>
          </a:p>
        </p:txBody>
      </p:sp>
      <p:sp>
        <p:nvSpPr>
          <p:cNvPr id="2" name="Content Placeholder 1"/>
          <p:cNvSpPr>
            <a:spLocks noGrp="1"/>
          </p:cNvSpPr>
          <p:nvPr>
            <p:ph idx="1"/>
          </p:nvPr>
        </p:nvSpPr>
        <p:spPr/>
        <p:txBody>
          <a:bodyPr/>
          <a:lstStyle/>
          <a:p>
            <a:r>
              <a:rPr lang="en-GB" dirty="0" smtClean="0">
                <a:latin typeface="Comic Sans MS" pitchFamily="66" charset="0"/>
              </a:rPr>
              <a:t>Our bodies grow and change all the way through our lives.</a:t>
            </a:r>
          </a:p>
          <a:p>
            <a:r>
              <a:rPr lang="en-GB" dirty="0" smtClean="0">
                <a:latin typeface="Comic Sans MS" pitchFamily="66" charset="0"/>
              </a:rPr>
              <a:t>Puberty generally begins somewhere between the ages of nine and fifteen in girls and eleven and sixteen in boys, but everyone is different.</a:t>
            </a:r>
            <a:endParaRPr lang="en-GB"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711700"/>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660232" y="260648"/>
            <a:ext cx="1978025" cy="843915"/>
          </a:xfrm>
          <a:prstGeom prst="rect">
            <a:avLst/>
          </a:prstGeom>
        </p:spPr>
      </p:pic>
    </p:spTree>
    <p:extLst>
      <p:ext uri="{BB962C8B-B14F-4D97-AF65-F5344CB8AC3E}">
        <p14:creationId xmlns:p14="http://schemas.microsoft.com/office/powerpoint/2010/main" val="155622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600" dirty="0" smtClean="0">
                <a:solidFill>
                  <a:srgbClr val="FF0000"/>
                </a:solidFill>
                <a:latin typeface="Comic Sans MS" pitchFamily="66" charset="0"/>
              </a:rPr>
              <a:t/>
            </a:r>
            <a:br>
              <a:rPr lang="en-GB" sz="3600" dirty="0" smtClean="0">
                <a:solidFill>
                  <a:srgbClr val="FF0000"/>
                </a:solidFill>
                <a:latin typeface="Comic Sans MS" pitchFamily="66" charset="0"/>
              </a:rPr>
            </a:br>
            <a:r>
              <a:rPr lang="en-GB" sz="3600" dirty="0" smtClean="0">
                <a:solidFill>
                  <a:srgbClr val="FF0000"/>
                </a:solidFill>
                <a:latin typeface="Comic Sans MS" pitchFamily="66" charset="0"/>
              </a:rPr>
              <a:t>Changes</a:t>
            </a:r>
            <a:r>
              <a:rPr lang="en-GB" sz="3600" dirty="0" smtClean="0">
                <a:latin typeface="Comic Sans MS" pitchFamily="66" charset="0"/>
              </a:rPr>
              <a:t> </a:t>
            </a:r>
            <a:r>
              <a:rPr lang="en-GB" sz="3600" dirty="0">
                <a:solidFill>
                  <a:srgbClr val="92D050"/>
                </a:solidFill>
                <a:latin typeface="Comic Sans MS" pitchFamily="66" charset="0"/>
              </a:rPr>
              <a:t>that</a:t>
            </a:r>
            <a:r>
              <a:rPr lang="en-GB" sz="3600" dirty="0">
                <a:latin typeface="Comic Sans MS" pitchFamily="66" charset="0"/>
              </a:rPr>
              <a:t> </a:t>
            </a:r>
            <a:r>
              <a:rPr lang="en-GB" sz="3600" dirty="0">
                <a:solidFill>
                  <a:srgbClr val="CC00CC"/>
                </a:solidFill>
                <a:latin typeface="Comic Sans MS" pitchFamily="66" charset="0"/>
              </a:rPr>
              <a:t>happen</a:t>
            </a:r>
            <a:r>
              <a:rPr lang="en-GB" sz="3600" dirty="0">
                <a:latin typeface="Comic Sans MS" pitchFamily="66" charset="0"/>
              </a:rPr>
              <a:t> </a:t>
            </a:r>
            <a:r>
              <a:rPr lang="en-GB" sz="3600" dirty="0">
                <a:solidFill>
                  <a:srgbClr val="0000CC"/>
                </a:solidFill>
                <a:latin typeface="Comic Sans MS" pitchFamily="66" charset="0"/>
              </a:rPr>
              <a:t>to</a:t>
            </a:r>
            <a:r>
              <a:rPr lang="en-GB" sz="3600" dirty="0">
                <a:latin typeface="Comic Sans MS" pitchFamily="66" charset="0"/>
              </a:rPr>
              <a:t> </a:t>
            </a:r>
            <a:r>
              <a:rPr lang="en-GB" sz="3600" dirty="0">
                <a:solidFill>
                  <a:schemeClr val="accent3">
                    <a:lumMod val="60000"/>
                    <a:lumOff val="40000"/>
                  </a:schemeClr>
                </a:solidFill>
                <a:latin typeface="Comic Sans MS" pitchFamily="66" charset="0"/>
              </a:rPr>
              <a:t>both </a:t>
            </a:r>
            <a:r>
              <a:rPr lang="en-GB" sz="3600" dirty="0">
                <a:solidFill>
                  <a:srgbClr val="FFFF00"/>
                </a:solidFill>
                <a:latin typeface="Comic Sans MS" pitchFamily="66" charset="0"/>
              </a:rPr>
              <a:t>boys</a:t>
            </a:r>
            <a:r>
              <a:rPr lang="en-GB" sz="3600" dirty="0">
                <a:latin typeface="Comic Sans MS" pitchFamily="66" charset="0"/>
              </a:rPr>
              <a:t> </a:t>
            </a:r>
            <a:r>
              <a:rPr lang="en-GB" sz="3600" dirty="0">
                <a:solidFill>
                  <a:srgbClr val="002060"/>
                </a:solidFill>
                <a:latin typeface="Comic Sans MS" pitchFamily="66" charset="0"/>
              </a:rPr>
              <a:t>and</a:t>
            </a:r>
            <a:r>
              <a:rPr lang="en-GB" sz="3600" dirty="0">
                <a:latin typeface="Comic Sans MS" pitchFamily="66" charset="0"/>
              </a:rPr>
              <a:t> </a:t>
            </a:r>
            <a:r>
              <a:rPr lang="en-GB" sz="3600" dirty="0">
                <a:solidFill>
                  <a:srgbClr val="C00000"/>
                </a:solidFill>
                <a:latin typeface="Comic Sans MS" pitchFamily="66" charset="0"/>
              </a:rPr>
              <a:t>girls</a:t>
            </a:r>
            <a:endParaRPr lang="en-GB" sz="3600" dirty="0"/>
          </a:p>
        </p:txBody>
      </p:sp>
      <p:sp>
        <p:nvSpPr>
          <p:cNvPr id="2" name="Content Placeholder 1"/>
          <p:cNvSpPr>
            <a:spLocks noGrp="1"/>
          </p:cNvSpPr>
          <p:nvPr>
            <p:ph idx="1"/>
          </p:nvPr>
        </p:nvSpPr>
        <p:spPr/>
        <p:txBody>
          <a:bodyPr>
            <a:normAutofit fontScale="92500" lnSpcReduction="10000"/>
          </a:bodyPr>
          <a:lstStyle/>
          <a:p>
            <a:endParaRPr lang="en-GB" dirty="0" smtClean="0">
              <a:latin typeface="Comic Sans MS" pitchFamily="66" charset="0"/>
            </a:endParaRPr>
          </a:p>
          <a:p>
            <a:r>
              <a:rPr lang="en-GB" dirty="0" smtClean="0">
                <a:latin typeface="Comic Sans MS" pitchFamily="66" charset="0"/>
              </a:rPr>
              <a:t>Both become taller and heavier, but usually boys will grow taller.</a:t>
            </a:r>
          </a:p>
          <a:p>
            <a:r>
              <a:rPr lang="en-GB" dirty="0" smtClean="0">
                <a:latin typeface="Comic Sans MS" pitchFamily="66" charset="0"/>
              </a:rPr>
              <a:t>Hair grows under arms</a:t>
            </a:r>
          </a:p>
          <a:p>
            <a:r>
              <a:rPr lang="en-GB" dirty="0" smtClean="0">
                <a:latin typeface="Comic Sans MS" pitchFamily="66" charset="0"/>
              </a:rPr>
              <a:t>Pubic hair grows around the genitals</a:t>
            </a:r>
          </a:p>
          <a:p>
            <a:r>
              <a:rPr lang="en-GB" dirty="0" smtClean="0">
                <a:latin typeface="Comic Sans MS" pitchFamily="66" charset="0"/>
              </a:rPr>
              <a:t>Your sweat glands begin to work and you will produce body odour</a:t>
            </a:r>
          </a:p>
          <a:p>
            <a:r>
              <a:rPr lang="en-GB" dirty="0" smtClean="0">
                <a:latin typeface="Comic Sans MS" pitchFamily="66" charset="0"/>
              </a:rPr>
              <a:t>Your skin and hair will become more oily and you may get some spots, or even acne</a:t>
            </a:r>
            <a:endParaRPr lang="en-GB" dirty="0">
              <a:latin typeface="Comic Sans MS"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980728"/>
            <a:ext cx="23526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818858" y="260648"/>
            <a:ext cx="1978025" cy="843915"/>
          </a:xfrm>
          <a:prstGeom prst="rect">
            <a:avLst/>
          </a:prstGeom>
        </p:spPr>
      </p:pic>
    </p:spTree>
    <p:extLst>
      <p:ext uri="{BB962C8B-B14F-4D97-AF65-F5344CB8AC3E}">
        <p14:creationId xmlns:p14="http://schemas.microsoft.com/office/powerpoint/2010/main" val="132979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0066"/>
                </a:solidFill>
                <a:latin typeface="Comic Sans MS" pitchFamily="66" charset="0"/>
              </a:rPr>
              <a:t>Growing</a:t>
            </a:r>
            <a:endParaRPr lang="en-GB" dirty="0">
              <a:solidFill>
                <a:srgbClr val="FF0066"/>
              </a:solidFill>
              <a:latin typeface="Comic Sans MS" pitchFamily="66" charset="0"/>
            </a:endParaRPr>
          </a:p>
        </p:txBody>
      </p:sp>
      <p:sp>
        <p:nvSpPr>
          <p:cNvPr id="2" name="Content Placeholder 1"/>
          <p:cNvSpPr>
            <a:spLocks noGrp="1"/>
          </p:cNvSpPr>
          <p:nvPr>
            <p:ph idx="1"/>
          </p:nvPr>
        </p:nvSpPr>
        <p:spPr/>
        <p:txBody>
          <a:bodyPr>
            <a:normAutofit/>
          </a:bodyPr>
          <a:lstStyle/>
          <a:p>
            <a:r>
              <a:rPr lang="en-GB" sz="3200" dirty="0" smtClean="0">
                <a:latin typeface="Comic Sans MS" pitchFamily="66" charset="0"/>
              </a:rPr>
              <a:t>You’ll get taller and this might happen quite quickly</a:t>
            </a:r>
          </a:p>
          <a:p>
            <a:r>
              <a:rPr lang="en-GB" sz="3200" dirty="0" smtClean="0">
                <a:latin typeface="Comic Sans MS" pitchFamily="66" charset="0"/>
              </a:rPr>
              <a:t>Average growth in girls is about 3.5 inches a year</a:t>
            </a:r>
            <a:endParaRPr lang="en-GB" sz="3200" dirty="0">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428" y="4365104"/>
            <a:ext cx="1790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732240" y="260648"/>
            <a:ext cx="1978025" cy="843915"/>
          </a:xfrm>
          <a:prstGeom prst="rect">
            <a:avLst/>
          </a:prstGeom>
        </p:spPr>
      </p:pic>
    </p:spTree>
    <p:extLst>
      <p:ext uri="{BB962C8B-B14F-4D97-AF65-F5344CB8AC3E}">
        <p14:creationId xmlns:p14="http://schemas.microsoft.com/office/powerpoint/2010/main" val="93623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0000"/>
                </a:solidFill>
                <a:latin typeface="Comic Sans MS" pitchFamily="66" charset="0"/>
              </a:rPr>
              <a:t>Weight gain</a:t>
            </a:r>
            <a:endParaRPr lang="en-GB" dirty="0">
              <a:solidFill>
                <a:srgbClr val="FF0000"/>
              </a:solidFill>
              <a:latin typeface="Comic Sans MS" pitchFamily="66" charset="0"/>
            </a:endParaRPr>
          </a:p>
        </p:txBody>
      </p:sp>
      <p:sp>
        <p:nvSpPr>
          <p:cNvPr id="2" name="Content Placeholder 1"/>
          <p:cNvSpPr>
            <a:spLocks noGrp="1"/>
          </p:cNvSpPr>
          <p:nvPr>
            <p:ph idx="1"/>
          </p:nvPr>
        </p:nvSpPr>
        <p:spPr/>
        <p:txBody>
          <a:bodyPr/>
          <a:lstStyle/>
          <a:p>
            <a:r>
              <a:rPr lang="en-GB" dirty="0" smtClean="0">
                <a:latin typeface="Comic Sans MS" pitchFamily="66" charset="0"/>
              </a:rPr>
              <a:t>You may notice that you put on a bit of weight and this is a normal part of puberty</a:t>
            </a:r>
          </a:p>
          <a:p>
            <a:r>
              <a:rPr lang="en-GB" dirty="0" smtClean="0">
                <a:latin typeface="Comic Sans MS" pitchFamily="66" charset="0"/>
              </a:rPr>
              <a:t>Without gaining this weight you will not be able to grow taller, develop breasts or get your first period.</a:t>
            </a:r>
            <a:endParaRPr lang="en-GB" dirty="0">
              <a:latin typeface="Comic Sans MS"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610100"/>
            <a:ext cx="20288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516216" y="260648"/>
            <a:ext cx="1978025" cy="843915"/>
          </a:xfrm>
          <a:prstGeom prst="rect">
            <a:avLst/>
          </a:prstGeom>
        </p:spPr>
      </p:pic>
    </p:spTree>
    <p:extLst>
      <p:ext uri="{BB962C8B-B14F-4D97-AF65-F5344CB8AC3E}">
        <p14:creationId xmlns:p14="http://schemas.microsoft.com/office/powerpoint/2010/main" val="241604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accent3">
                    <a:lumMod val="50000"/>
                  </a:schemeClr>
                </a:solidFill>
                <a:latin typeface="Comic Sans MS" pitchFamily="66" charset="0"/>
              </a:rPr>
              <a:t>Breast development</a:t>
            </a:r>
            <a:endParaRPr lang="en-GB" dirty="0">
              <a:solidFill>
                <a:schemeClr val="accent3">
                  <a:lumMod val="50000"/>
                </a:schemeClr>
              </a:solidFill>
              <a:latin typeface="Comic Sans MS" pitchFamily="66" charset="0"/>
            </a:endParaRPr>
          </a:p>
        </p:txBody>
      </p:sp>
      <p:sp>
        <p:nvSpPr>
          <p:cNvPr id="2" name="Content Placeholder 1"/>
          <p:cNvSpPr>
            <a:spLocks noGrp="1"/>
          </p:cNvSpPr>
          <p:nvPr>
            <p:ph idx="1"/>
          </p:nvPr>
        </p:nvSpPr>
        <p:spPr/>
        <p:txBody>
          <a:bodyPr/>
          <a:lstStyle/>
          <a:p>
            <a:r>
              <a:rPr lang="en-GB" dirty="0" smtClean="0">
                <a:latin typeface="Comic Sans MS" pitchFamily="66" charset="0"/>
              </a:rPr>
              <a:t>Breast and hips get bigger</a:t>
            </a:r>
          </a:p>
          <a:p>
            <a:r>
              <a:rPr lang="en-GB" dirty="0" smtClean="0">
                <a:latin typeface="Comic Sans MS" pitchFamily="66" charset="0"/>
              </a:rPr>
              <a:t>Your breast and hips get bigger. You might feel itchy or uncomfortable when this happens. This is normal.</a:t>
            </a:r>
            <a:endParaRPr lang="en-GB" dirty="0">
              <a:latin typeface="Comic Sans MS"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3" y="391411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804248" y="260648"/>
            <a:ext cx="1978025" cy="843915"/>
          </a:xfrm>
          <a:prstGeom prst="rect">
            <a:avLst/>
          </a:prstGeom>
        </p:spPr>
      </p:pic>
    </p:spTree>
    <p:extLst>
      <p:ext uri="{BB962C8B-B14F-4D97-AF65-F5344CB8AC3E}">
        <p14:creationId xmlns:p14="http://schemas.microsoft.com/office/powerpoint/2010/main" val="113444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800080"/>
                </a:solidFill>
              </a:rPr>
              <a:t>Hair growth</a:t>
            </a:r>
            <a:endParaRPr lang="en-GB" dirty="0">
              <a:solidFill>
                <a:srgbClr val="800080"/>
              </a:solidFill>
            </a:endParaRPr>
          </a:p>
        </p:txBody>
      </p:sp>
      <p:sp>
        <p:nvSpPr>
          <p:cNvPr id="2" name="Content Placeholder 1"/>
          <p:cNvSpPr>
            <a:spLocks noGrp="1"/>
          </p:cNvSpPr>
          <p:nvPr>
            <p:ph idx="1"/>
          </p:nvPr>
        </p:nvSpPr>
        <p:spPr/>
        <p:txBody>
          <a:bodyPr>
            <a:normAutofit/>
          </a:bodyPr>
          <a:lstStyle/>
          <a:p>
            <a:r>
              <a:rPr lang="en-GB" sz="2800" dirty="0" smtClean="0">
                <a:latin typeface="Comic Sans MS" pitchFamily="66" charset="0"/>
              </a:rPr>
              <a:t>Hair grows under your arms and around your vagina. Some girls develop hair in other parts of their body, such as their top lip. This is normal.</a:t>
            </a:r>
            <a:endParaRPr lang="en-GB" sz="2800" dirty="0">
              <a:latin typeface="Comic Sans MS"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509120"/>
            <a:ext cx="35718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732240" y="332656"/>
            <a:ext cx="1978025" cy="843915"/>
          </a:xfrm>
          <a:prstGeom prst="rect">
            <a:avLst/>
          </a:prstGeom>
        </p:spPr>
      </p:pic>
    </p:spTree>
    <p:extLst>
      <p:ext uri="{BB962C8B-B14F-4D97-AF65-F5344CB8AC3E}">
        <p14:creationId xmlns:p14="http://schemas.microsoft.com/office/powerpoint/2010/main" val="4073684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0000"/>
                </a:solidFill>
              </a:rPr>
              <a:t>Periods</a:t>
            </a:r>
            <a:endParaRPr lang="en-GB" dirty="0">
              <a:solidFill>
                <a:srgbClr val="FF0000"/>
              </a:solidFill>
            </a:endParaRPr>
          </a:p>
        </p:txBody>
      </p:sp>
      <p:sp>
        <p:nvSpPr>
          <p:cNvPr id="2" name="Content Placeholder 1"/>
          <p:cNvSpPr>
            <a:spLocks noGrp="1"/>
          </p:cNvSpPr>
          <p:nvPr>
            <p:ph idx="1"/>
          </p:nvPr>
        </p:nvSpPr>
        <p:spPr>
          <a:xfrm>
            <a:off x="457200" y="1118553"/>
            <a:ext cx="8229600" cy="4326671"/>
          </a:xfrm>
        </p:spPr>
        <p:txBody>
          <a:bodyPr>
            <a:normAutofit fontScale="70000" lnSpcReduction="20000"/>
          </a:bodyPr>
          <a:lstStyle/>
          <a:p>
            <a:pPr marL="0" indent="0">
              <a:buNone/>
            </a:pPr>
            <a:r>
              <a:rPr lang="en-GB" b="1" u="sng" dirty="0" smtClean="0">
                <a:latin typeface="Comic Sans MS" pitchFamily="66" charset="0"/>
              </a:rPr>
              <a:t>Periods start</a:t>
            </a:r>
          </a:p>
          <a:p>
            <a:r>
              <a:rPr lang="en-GB" dirty="0" smtClean="0">
                <a:latin typeface="Comic Sans MS" pitchFamily="66" charset="0"/>
              </a:rPr>
              <a:t>Your periods will start at some point during puberty. You might start experiencing period pains before or during your period.</a:t>
            </a:r>
          </a:p>
          <a:p>
            <a:endParaRPr lang="en-GB" dirty="0" smtClean="0">
              <a:latin typeface="Comic Sans MS" pitchFamily="66" charset="0"/>
            </a:endParaRPr>
          </a:p>
          <a:p>
            <a:pPr marL="0" indent="0">
              <a:buNone/>
            </a:pPr>
            <a:r>
              <a:rPr lang="en-GB" b="1" u="sng" dirty="0" smtClean="0">
                <a:latin typeface="Comic Sans MS" pitchFamily="66" charset="0"/>
              </a:rPr>
              <a:t>Vaginal discharge</a:t>
            </a:r>
          </a:p>
          <a:p>
            <a:pPr marL="0" indent="0">
              <a:buNone/>
            </a:pPr>
            <a:r>
              <a:rPr lang="en-GB" dirty="0" smtClean="0">
                <a:latin typeface="Comic Sans MS" pitchFamily="66" charset="0"/>
              </a:rPr>
              <a:t>You may notice that your vagina produces vaginal fluid (discharge). This is normal. It’s your vagina’s way of keeping clean and healthy. The discharge should be colourless or white and shouldn't smell. If it looks green or yellow and smells, see a doctor because it may be an infection such as thrush (this is very common and easily treated)</a:t>
            </a:r>
            <a:endParaRPr lang="en-GB" dirty="0">
              <a:latin typeface="Comic Sans MS"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869160"/>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370934" y="201176"/>
            <a:ext cx="1978025" cy="843915"/>
          </a:xfrm>
          <a:prstGeom prst="rect">
            <a:avLst/>
          </a:prstGeom>
        </p:spPr>
      </p:pic>
    </p:spTree>
    <p:extLst>
      <p:ext uri="{BB962C8B-B14F-4D97-AF65-F5344CB8AC3E}">
        <p14:creationId xmlns:p14="http://schemas.microsoft.com/office/powerpoint/2010/main" val="2187741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5400" dirty="0" smtClean="0">
                <a:solidFill>
                  <a:srgbClr val="7030A0"/>
                </a:solidFill>
                <a:latin typeface="Century Gothic" panose="020B0502020202020204" pitchFamily="34" charset="0"/>
              </a:rPr>
              <a:t> </a:t>
            </a:r>
            <a:r>
              <a:rPr lang="en-GB" sz="5400" b="1" dirty="0" smtClean="0">
                <a:solidFill>
                  <a:srgbClr val="7030A0"/>
                </a:solidFill>
                <a:latin typeface="Century Gothic" panose="020B0502020202020204" pitchFamily="34" charset="0"/>
              </a:rPr>
              <a:t>Sanitary </a:t>
            </a:r>
          </a:p>
          <a:p>
            <a:pPr marL="0" indent="0" algn="ctr">
              <a:buNone/>
            </a:pPr>
            <a:r>
              <a:rPr lang="en-GB" sz="5400" b="1" dirty="0" smtClean="0">
                <a:solidFill>
                  <a:srgbClr val="7030A0"/>
                </a:solidFill>
                <a:latin typeface="Century Gothic" panose="020B0502020202020204" pitchFamily="34" charset="0"/>
              </a:rPr>
              <a:t>products</a:t>
            </a:r>
            <a:endParaRPr lang="en-GB" sz="5400" b="1" dirty="0">
              <a:solidFill>
                <a:srgbClr val="3C0BC5"/>
              </a:solidFill>
              <a:latin typeface="Century Gothic" panose="020B0502020202020204" pitchFamily="34" charset="0"/>
            </a:endParaRPr>
          </a:p>
        </p:txBody>
      </p:sp>
    </p:spTree>
    <p:extLst>
      <p:ext uri="{BB962C8B-B14F-4D97-AF65-F5344CB8AC3E}">
        <p14:creationId xmlns:p14="http://schemas.microsoft.com/office/powerpoint/2010/main" val="1699226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e585cb35-dadd-4a62-8741-5a39d6599afd"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BD8899ED1679479E7BD4BB9CB1D911" ma:contentTypeVersion="2" ma:contentTypeDescription="Create a new document." ma:contentTypeScope="" ma:versionID="a13182aabbb75f1959dacee55f7cbb97">
  <xsd:schema xmlns:xsd="http://www.w3.org/2001/XMLSchema" xmlns:xs="http://www.w3.org/2001/XMLSchema" xmlns:p="http://schemas.microsoft.com/office/2006/metadata/properties" xmlns:ns1="http://schemas.microsoft.com/sharepoint/v3" xmlns:ns2="e585cb35-dadd-4a62-8741-5a39d6599afd" targetNamespace="http://schemas.microsoft.com/office/2006/metadata/properties" ma:root="true" ma:fieldsID="62e0b8d30be37f9d8143c7924930143a" ns1:_="" ns2:_="">
    <xsd:import namespace="http://schemas.microsoft.com/sharepoint/v3"/>
    <xsd:import namespace="e585cb35-dadd-4a62-8741-5a39d6599afd"/>
    <xsd:element name="properties">
      <xsd:complexType>
        <xsd:sequence>
          <xsd:element name="documentManagement">
            <xsd:complexType>
              <xsd:all>
                <xsd:element ref="ns1:PublishingStartDate" minOccurs="0"/>
                <xsd:element ref="ns1:PublishingExpirationDate"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85cb35-dadd-4a62-8741-5a39d6599afd" elementFormDefault="qualified">
    <xsd:import namespace="http://schemas.microsoft.com/office/2006/documentManagement/types"/>
    <xsd:import namespace="http://schemas.microsoft.com/office/infopath/2007/PartnerControls"/>
    <xsd:element name="Topic" ma:index="10" nillable="true" ma:displayName="Topic" ma:format="Dropdown" ma:internalName="Topic">
      <xsd:simpleType>
        <xsd:union memberTypes="dms:Text">
          <xsd:simpleType>
            <xsd:restriction base="dms:Choice">
              <xsd:enumeration value="HV Transformation"/>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4D6282-1B55-460E-B909-4FA562FE48CC}">
  <ds:schemaRefs>
    <ds:schemaRef ds:uri="http://purl.org/dc/terms/"/>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http://schemas.microsoft.com/sharepoint/v3"/>
    <ds:schemaRef ds:uri="http://schemas.openxmlformats.org/package/2006/metadata/core-properties"/>
    <ds:schemaRef ds:uri="e585cb35-dadd-4a62-8741-5a39d6599afd"/>
    <ds:schemaRef ds:uri="http://purl.org/dc/elements/1.1/"/>
  </ds:schemaRefs>
</ds:datastoreItem>
</file>

<file path=customXml/itemProps2.xml><?xml version="1.0" encoding="utf-8"?>
<ds:datastoreItem xmlns:ds="http://schemas.openxmlformats.org/officeDocument/2006/customXml" ds:itemID="{285ADC2E-C09B-4025-8CE6-5AEBBCBAA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85cb35-dadd-4a62-8741-5a39d6599a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FFA1FB-4FCB-45A5-BA37-B2C1FE8BB1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TotalTime>
  <Words>667</Words>
  <Application>Microsoft Office PowerPoint</Application>
  <PresentationFormat>On-screen Show (4:3)</PresentationFormat>
  <Paragraphs>57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Comic Sans MS</vt:lpstr>
      <vt:lpstr>Office Theme</vt:lpstr>
      <vt:lpstr>Puberty!! Know the bare facts</vt:lpstr>
      <vt:lpstr>What is puberty??</vt:lpstr>
      <vt:lpstr> Changes that happen to both boys and girls</vt:lpstr>
      <vt:lpstr>Growing</vt:lpstr>
      <vt:lpstr>Weight gain</vt:lpstr>
      <vt:lpstr>Breast development</vt:lpstr>
      <vt:lpstr>Hair growth</vt:lpstr>
      <vt:lpstr>Periods</vt:lpstr>
      <vt:lpstr>PowerPoint Presentation</vt:lpstr>
      <vt:lpstr>Pads </vt:lpstr>
      <vt:lpstr>Different brands </vt:lpstr>
      <vt:lpstr>Tampons </vt:lpstr>
      <vt:lpstr>Correct disposal </vt:lpstr>
      <vt:lpstr>Keep your bits clean !!!</vt:lpstr>
      <vt:lpstr>   Keep your bits clean!!</vt:lpstr>
      <vt:lpstr>Emotional Changes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Puberty!! Know the bare facts</dc:title>
  <dc:creator>jen rob</dc:creator>
  <cp:lastModifiedBy>Bernadette Smith</cp:lastModifiedBy>
  <cp:revision>31</cp:revision>
  <dcterms:created xsi:type="dcterms:W3CDTF">2016-07-03T08:15:08Z</dcterms:created>
  <dcterms:modified xsi:type="dcterms:W3CDTF">2021-06-25T13:06:16Z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0x010100B1BD8899ED1679479E7BD4BB9CB1D911</vt:lpwstr>
  </property>
</Properties>
</file>