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9144000" cy="6858000" type="screen4x3"/>
  <p:notesSz cx="6797675" cy="9926638"/>
  <p:defaultTextStyle>
    <a:defPPr>
      <a:defRPr lang="en-GB"/>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AD8"/>
    <a:srgbClr val="FF9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78"/>
    <p:restoredTop sz="95865" autoAdjust="0"/>
  </p:normalViewPr>
  <p:slideViewPr>
    <p:cSldViewPr>
      <p:cViewPr varScale="1">
        <p:scale>
          <a:sx n="90" d="100"/>
          <a:sy n="90" d="100"/>
        </p:scale>
        <p:origin x="105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a:extLst>
              <a:ext uri="{FF2B5EF4-FFF2-40B4-BE49-F238E27FC236}">
                <a16:creationId xmlns:a16="http://schemas.microsoft.com/office/drawing/2014/main" id="{407F1EC1-6E91-4ED1-825F-F3AC4241AE80}"/>
              </a:ext>
            </a:extLst>
          </p:cNvPr>
          <p:cNvSpPr>
            <a:spLocks noGrp="1" noChangeArrowheads="1"/>
          </p:cNvSpPr>
          <p:nvPr>
            <p:ph type="hdr" sz="quarter"/>
          </p:nvPr>
        </p:nvSpPr>
        <p:spPr bwMode="auto">
          <a:xfrm>
            <a:off x="0" y="0"/>
            <a:ext cx="2946400" cy="496888"/>
          </a:xfrm>
          <a:prstGeom prst="rect">
            <a:avLst/>
          </a:prstGeom>
          <a:noFill/>
          <a:ln>
            <a:noFill/>
          </a:ln>
          <a:effectLst/>
        </p:spPr>
        <p:txBody>
          <a:bodyPr vert="horz" wrap="square" lIns="91435" tIns="45718" rIns="91435" bIns="45718" numCol="1" anchor="t" anchorCtr="0" compatLnSpc="1">
            <a:prstTxWarp prst="textNoShape">
              <a:avLst/>
            </a:prstTxWarp>
          </a:bodyPr>
          <a:lstStyle>
            <a:lvl1pPr eaLnBrk="1" hangingPunct="1">
              <a:defRPr sz="1200"/>
            </a:lvl1pPr>
          </a:lstStyle>
          <a:p>
            <a:pPr>
              <a:defRPr/>
            </a:pPr>
            <a:endParaRPr lang="en-GB"/>
          </a:p>
        </p:txBody>
      </p:sp>
      <p:sp>
        <p:nvSpPr>
          <p:cNvPr id="4099" name="Rectangle 1027">
            <a:extLst>
              <a:ext uri="{FF2B5EF4-FFF2-40B4-BE49-F238E27FC236}">
                <a16:creationId xmlns:a16="http://schemas.microsoft.com/office/drawing/2014/main" id="{6A1EE21A-A368-491B-9B1A-54EF71808F7B}"/>
              </a:ext>
            </a:extLst>
          </p:cNvPr>
          <p:cNvSpPr>
            <a:spLocks noGrp="1" noChangeArrowheads="1"/>
          </p:cNvSpPr>
          <p:nvPr>
            <p:ph type="dt" sz="quarter" idx="1"/>
          </p:nvPr>
        </p:nvSpPr>
        <p:spPr bwMode="auto">
          <a:xfrm>
            <a:off x="3851275" y="0"/>
            <a:ext cx="2946400" cy="496888"/>
          </a:xfrm>
          <a:prstGeom prst="rect">
            <a:avLst/>
          </a:prstGeom>
          <a:noFill/>
          <a:ln>
            <a:noFill/>
          </a:ln>
          <a:effectLst/>
        </p:spPr>
        <p:txBody>
          <a:bodyPr vert="horz" wrap="square" lIns="91435" tIns="45718" rIns="91435" bIns="45718" numCol="1" anchor="t" anchorCtr="0" compatLnSpc="1">
            <a:prstTxWarp prst="textNoShape">
              <a:avLst/>
            </a:prstTxWarp>
          </a:bodyPr>
          <a:lstStyle>
            <a:lvl1pPr algn="r" eaLnBrk="1" hangingPunct="1">
              <a:defRPr sz="1200"/>
            </a:lvl1pPr>
          </a:lstStyle>
          <a:p>
            <a:pPr>
              <a:defRPr/>
            </a:pPr>
            <a:endParaRPr lang="en-GB"/>
          </a:p>
        </p:txBody>
      </p:sp>
      <p:sp>
        <p:nvSpPr>
          <p:cNvPr id="4100" name="Rectangle 1028">
            <a:extLst>
              <a:ext uri="{FF2B5EF4-FFF2-40B4-BE49-F238E27FC236}">
                <a16:creationId xmlns:a16="http://schemas.microsoft.com/office/drawing/2014/main" id="{D7B9BC83-2C2D-4D96-AF07-8DA9540818AB}"/>
              </a:ext>
            </a:extLst>
          </p:cNvPr>
          <p:cNvSpPr>
            <a:spLocks noGrp="1" noChangeArrowheads="1"/>
          </p:cNvSpPr>
          <p:nvPr>
            <p:ph type="ftr" sz="quarter" idx="2"/>
          </p:nvPr>
        </p:nvSpPr>
        <p:spPr bwMode="auto">
          <a:xfrm>
            <a:off x="0" y="9429750"/>
            <a:ext cx="2946400" cy="496888"/>
          </a:xfrm>
          <a:prstGeom prst="rect">
            <a:avLst/>
          </a:prstGeom>
          <a:noFill/>
          <a:ln>
            <a:noFill/>
          </a:ln>
          <a:effectLst/>
        </p:spPr>
        <p:txBody>
          <a:bodyPr vert="horz" wrap="square" lIns="91435" tIns="45718" rIns="91435" bIns="45718" numCol="1" anchor="b" anchorCtr="0" compatLnSpc="1">
            <a:prstTxWarp prst="textNoShape">
              <a:avLst/>
            </a:prstTxWarp>
          </a:bodyPr>
          <a:lstStyle>
            <a:lvl1pPr eaLnBrk="1" hangingPunct="1">
              <a:defRPr sz="1200"/>
            </a:lvl1pPr>
          </a:lstStyle>
          <a:p>
            <a:pPr>
              <a:defRPr/>
            </a:pPr>
            <a:endParaRPr lang="en-GB"/>
          </a:p>
        </p:txBody>
      </p:sp>
      <p:sp>
        <p:nvSpPr>
          <p:cNvPr id="4101" name="Rectangle 1029">
            <a:extLst>
              <a:ext uri="{FF2B5EF4-FFF2-40B4-BE49-F238E27FC236}">
                <a16:creationId xmlns:a16="http://schemas.microsoft.com/office/drawing/2014/main" id="{9D1EBED7-4512-45CD-804A-11ED887F6C32}"/>
              </a:ext>
            </a:extLst>
          </p:cNvPr>
          <p:cNvSpPr>
            <a:spLocks noGrp="1" noChangeArrowheads="1"/>
          </p:cNvSpPr>
          <p:nvPr>
            <p:ph type="sldNum" sz="quarter" idx="3"/>
          </p:nvPr>
        </p:nvSpPr>
        <p:spPr bwMode="auto">
          <a:xfrm>
            <a:off x="3851275" y="9429750"/>
            <a:ext cx="2946400" cy="496888"/>
          </a:xfrm>
          <a:prstGeom prst="rect">
            <a:avLst/>
          </a:prstGeom>
          <a:noFill/>
          <a:ln>
            <a:noFill/>
          </a:ln>
          <a:effectLst/>
        </p:spPr>
        <p:txBody>
          <a:bodyPr vert="horz" wrap="square" lIns="91435" tIns="45718" rIns="91435" bIns="45718" numCol="1" anchor="b" anchorCtr="0" compatLnSpc="1">
            <a:prstTxWarp prst="textNoShape">
              <a:avLst/>
            </a:prstTxWarp>
          </a:bodyPr>
          <a:lstStyle>
            <a:lvl1pPr algn="r" eaLnBrk="1" hangingPunct="1">
              <a:defRPr sz="1200"/>
            </a:lvl1pPr>
          </a:lstStyle>
          <a:p>
            <a:fld id="{6833C2EB-E745-EB4F-9B3A-2C20644D8F65}" type="slidenum">
              <a:rPr lang="en-GB" altLang="en-US"/>
              <a:pPr/>
              <a:t>‹#›</a:t>
            </a:fld>
            <a:endParaRPr lang="en-GB"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0AF51AE6-FE02-4E75-4982-9A1C03FD6417}"/>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4ADB7138-9365-DDDA-53AE-285F5EDA043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EB0C7BBE-BB36-9830-3925-43326F9D8C9A}"/>
              </a:ext>
            </a:extLst>
          </p:cNvPr>
          <p:cNvSpPr>
            <a:spLocks noGrp="1" noChangeArrowheads="1"/>
          </p:cNvSpPr>
          <p:nvPr>
            <p:ph type="sldNum" sz="quarter" idx="12"/>
          </p:nvPr>
        </p:nvSpPr>
        <p:spPr>
          <a:ln/>
        </p:spPr>
        <p:txBody>
          <a:bodyPr/>
          <a:lstStyle>
            <a:lvl1pPr>
              <a:defRPr/>
            </a:lvl1pPr>
          </a:lstStyle>
          <a:p>
            <a:fld id="{D230A39D-23CB-B743-8588-3AD340016A2F}" type="slidenum">
              <a:rPr lang="en-GB" altLang="en-US"/>
              <a:pPr/>
              <a:t>‹#›</a:t>
            </a:fld>
            <a:endParaRPr lang="en-GB" altLang="en-US"/>
          </a:p>
        </p:txBody>
      </p:sp>
    </p:spTree>
    <p:extLst>
      <p:ext uri="{BB962C8B-B14F-4D97-AF65-F5344CB8AC3E}">
        <p14:creationId xmlns:p14="http://schemas.microsoft.com/office/powerpoint/2010/main" val="3570566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BF125D12-74E4-66DB-297B-2634149B7DF3}"/>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1B11C80E-B263-911B-A976-74CEABF8400C}"/>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EE8B3BD9-7596-E24D-8C0F-22C315353B5C}"/>
              </a:ext>
            </a:extLst>
          </p:cNvPr>
          <p:cNvSpPr>
            <a:spLocks noGrp="1" noChangeArrowheads="1"/>
          </p:cNvSpPr>
          <p:nvPr>
            <p:ph type="sldNum" sz="quarter" idx="12"/>
          </p:nvPr>
        </p:nvSpPr>
        <p:spPr>
          <a:ln/>
        </p:spPr>
        <p:txBody>
          <a:bodyPr/>
          <a:lstStyle>
            <a:lvl1pPr>
              <a:defRPr/>
            </a:lvl1pPr>
          </a:lstStyle>
          <a:p>
            <a:fld id="{AB7E83D1-05C9-9447-984A-38C12D8E8772}" type="slidenum">
              <a:rPr lang="en-GB" altLang="en-US"/>
              <a:pPr/>
              <a:t>‹#›</a:t>
            </a:fld>
            <a:endParaRPr lang="en-GB" altLang="en-US"/>
          </a:p>
        </p:txBody>
      </p:sp>
    </p:spTree>
    <p:extLst>
      <p:ext uri="{BB962C8B-B14F-4D97-AF65-F5344CB8AC3E}">
        <p14:creationId xmlns:p14="http://schemas.microsoft.com/office/powerpoint/2010/main" val="2727548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572E9D26-D672-D37C-9E95-E52811184092}"/>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F8245E0D-5CBB-7304-BF4C-259AF51932E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27632776-651F-1122-A81A-DE818CC81EDC}"/>
              </a:ext>
            </a:extLst>
          </p:cNvPr>
          <p:cNvSpPr>
            <a:spLocks noGrp="1" noChangeArrowheads="1"/>
          </p:cNvSpPr>
          <p:nvPr>
            <p:ph type="sldNum" sz="quarter" idx="12"/>
          </p:nvPr>
        </p:nvSpPr>
        <p:spPr>
          <a:ln/>
        </p:spPr>
        <p:txBody>
          <a:bodyPr/>
          <a:lstStyle>
            <a:lvl1pPr>
              <a:defRPr/>
            </a:lvl1pPr>
          </a:lstStyle>
          <a:p>
            <a:fld id="{288D7806-7C41-0844-AD73-9BD7C5585382}" type="slidenum">
              <a:rPr lang="en-GB" altLang="en-US"/>
              <a:pPr/>
              <a:t>‹#›</a:t>
            </a:fld>
            <a:endParaRPr lang="en-GB" altLang="en-US"/>
          </a:p>
        </p:txBody>
      </p:sp>
    </p:spTree>
    <p:extLst>
      <p:ext uri="{BB962C8B-B14F-4D97-AF65-F5344CB8AC3E}">
        <p14:creationId xmlns:p14="http://schemas.microsoft.com/office/powerpoint/2010/main" val="1213735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D765C4EB-187A-EF8B-B9AF-EC37F90C04FC}"/>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7AC50AA7-97BC-D87D-616E-D1D39199202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50DFB142-5F71-5564-0641-8FC1B3BAC62B}"/>
              </a:ext>
            </a:extLst>
          </p:cNvPr>
          <p:cNvSpPr>
            <a:spLocks noGrp="1" noChangeArrowheads="1"/>
          </p:cNvSpPr>
          <p:nvPr>
            <p:ph type="sldNum" sz="quarter" idx="12"/>
          </p:nvPr>
        </p:nvSpPr>
        <p:spPr>
          <a:ln/>
        </p:spPr>
        <p:txBody>
          <a:bodyPr/>
          <a:lstStyle>
            <a:lvl1pPr>
              <a:defRPr/>
            </a:lvl1pPr>
          </a:lstStyle>
          <a:p>
            <a:fld id="{CBE91AB3-B116-1E45-A68D-9B6FD70115C7}" type="slidenum">
              <a:rPr lang="en-GB" altLang="en-US"/>
              <a:pPr/>
              <a:t>‹#›</a:t>
            </a:fld>
            <a:endParaRPr lang="en-GB" altLang="en-US"/>
          </a:p>
        </p:txBody>
      </p:sp>
    </p:spTree>
    <p:extLst>
      <p:ext uri="{BB962C8B-B14F-4D97-AF65-F5344CB8AC3E}">
        <p14:creationId xmlns:p14="http://schemas.microsoft.com/office/powerpoint/2010/main" val="1761730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80DAC81E-126B-3736-DDA5-D1AF8A2B70D2}"/>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C3E851F2-9600-6D00-3C2F-D6473B29851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E94F252A-452F-05BA-23A2-316CF4F6FA4C}"/>
              </a:ext>
            </a:extLst>
          </p:cNvPr>
          <p:cNvSpPr>
            <a:spLocks noGrp="1" noChangeArrowheads="1"/>
          </p:cNvSpPr>
          <p:nvPr>
            <p:ph type="sldNum" sz="quarter" idx="12"/>
          </p:nvPr>
        </p:nvSpPr>
        <p:spPr>
          <a:ln/>
        </p:spPr>
        <p:txBody>
          <a:bodyPr/>
          <a:lstStyle>
            <a:lvl1pPr>
              <a:defRPr/>
            </a:lvl1pPr>
          </a:lstStyle>
          <a:p>
            <a:fld id="{D4F253CC-25D0-AF4B-9DB4-21C4BA78881D}" type="slidenum">
              <a:rPr lang="en-GB" altLang="en-US"/>
              <a:pPr/>
              <a:t>‹#›</a:t>
            </a:fld>
            <a:endParaRPr lang="en-GB" altLang="en-US"/>
          </a:p>
        </p:txBody>
      </p:sp>
    </p:spTree>
    <p:extLst>
      <p:ext uri="{BB962C8B-B14F-4D97-AF65-F5344CB8AC3E}">
        <p14:creationId xmlns:p14="http://schemas.microsoft.com/office/powerpoint/2010/main" val="3487372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571C6D9D-9A09-6109-4B34-6D48C07FE68D}"/>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A864273F-B46F-83DA-63F2-AF8EA9F97C7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7B89D8EC-A41F-FB54-8BDA-EFFD7D139BA2}"/>
              </a:ext>
            </a:extLst>
          </p:cNvPr>
          <p:cNvSpPr>
            <a:spLocks noGrp="1" noChangeArrowheads="1"/>
          </p:cNvSpPr>
          <p:nvPr>
            <p:ph type="sldNum" sz="quarter" idx="12"/>
          </p:nvPr>
        </p:nvSpPr>
        <p:spPr>
          <a:ln/>
        </p:spPr>
        <p:txBody>
          <a:bodyPr/>
          <a:lstStyle>
            <a:lvl1pPr>
              <a:defRPr/>
            </a:lvl1pPr>
          </a:lstStyle>
          <a:p>
            <a:fld id="{249F8B2D-49AC-8440-9302-B4C1C493DBE4}" type="slidenum">
              <a:rPr lang="en-GB" altLang="en-US"/>
              <a:pPr/>
              <a:t>‹#›</a:t>
            </a:fld>
            <a:endParaRPr lang="en-GB" altLang="en-US"/>
          </a:p>
        </p:txBody>
      </p:sp>
    </p:spTree>
    <p:extLst>
      <p:ext uri="{BB962C8B-B14F-4D97-AF65-F5344CB8AC3E}">
        <p14:creationId xmlns:p14="http://schemas.microsoft.com/office/powerpoint/2010/main" val="590487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BF3CB387-2274-8A7F-A908-1EE5D3A132C1}"/>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C6027AC9-6798-BADC-3819-C8D71D9009B8}"/>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03746C4D-CC43-7E8B-D11F-5200254D766B}"/>
              </a:ext>
            </a:extLst>
          </p:cNvPr>
          <p:cNvSpPr>
            <a:spLocks noGrp="1" noChangeArrowheads="1"/>
          </p:cNvSpPr>
          <p:nvPr>
            <p:ph type="sldNum" sz="quarter" idx="12"/>
          </p:nvPr>
        </p:nvSpPr>
        <p:spPr>
          <a:ln/>
        </p:spPr>
        <p:txBody>
          <a:bodyPr/>
          <a:lstStyle>
            <a:lvl1pPr>
              <a:defRPr/>
            </a:lvl1pPr>
          </a:lstStyle>
          <a:p>
            <a:fld id="{4C742AA8-E744-BF49-8133-DD224A9B9E6F}" type="slidenum">
              <a:rPr lang="en-GB" altLang="en-US"/>
              <a:pPr/>
              <a:t>‹#›</a:t>
            </a:fld>
            <a:endParaRPr lang="en-GB" altLang="en-US"/>
          </a:p>
        </p:txBody>
      </p:sp>
    </p:spTree>
    <p:extLst>
      <p:ext uri="{BB962C8B-B14F-4D97-AF65-F5344CB8AC3E}">
        <p14:creationId xmlns:p14="http://schemas.microsoft.com/office/powerpoint/2010/main" val="3339035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19D0F30A-B0AA-C8B0-5C73-0E793E30B1F6}"/>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B00CBC1F-4CC9-F3D1-B96B-D354A8047A13}"/>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9877A5ED-27D0-30CB-8560-3AF6D8EC3BBF}"/>
              </a:ext>
            </a:extLst>
          </p:cNvPr>
          <p:cNvSpPr>
            <a:spLocks noGrp="1" noChangeArrowheads="1"/>
          </p:cNvSpPr>
          <p:nvPr>
            <p:ph type="sldNum" sz="quarter" idx="12"/>
          </p:nvPr>
        </p:nvSpPr>
        <p:spPr>
          <a:ln/>
        </p:spPr>
        <p:txBody>
          <a:bodyPr/>
          <a:lstStyle>
            <a:lvl1pPr>
              <a:defRPr/>
            </a:lvl1pPr>
          </a:lstStyle>
          <a:p>
            <a:fld id="{D09C830B-FE3E-FD49-B82B-377CEFB3BE70}" type="slidenum">
              <a:rPr lang="en-GB" altLang="en-US"/>
              <a:pPr/>
              <a:t>‹#›</a:t>
            </a:fld>
            <a:endParaRPr lang="en-GB" altLang="en-US"/>
          </a:p>
        </p:txBody>
      </p:sp>
    </p:spTree>
    <p:extLst>
      <p:ext uri="{BB962C8B-B14F-4D97-AF65-F5344CB8AC3E}">
        <p14:creationId xmlns:p14="http://schemas.microsoft.com/office/powerpoint/2010/main" val="3130875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C7A2230-EC07-A720-CE54-B73408055B06}"/>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4CED4294-BF1A-5380-1556-1B7B39205DE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612B3361-C4EE-8B60-70D0-5D78A7D27073}"/>
              </a:ext>
            </a:extLst>
          </p:cNvPr>
          <p:cNvSpPr>
            <a:spLocks noGrp="1" noChangeArrowheads="1"/>
          </p:cNvSpPr>
          <p:nvPr>
            <p:ph type="sldNum" sz="quarter" idx="12"/>
          </p:nvPr>
        </p:nvSpPr>
        <p:spPr>
          <a:ln/>
        </p:spPr>
        <p:txBody>
          <a:bodyPr/>
          <a:lstStyle>
            <a:lvl1pPr>
              <a:defRPr/>
            </a:lvl1pPr>
          </a:lstStyle>
          <a:p>
            <a:fld id="{142FA0AB-B678-FF46-8D40-6B11B7583E45}" type="slidenum">
              <a:rPr lang="en-GB" altLang="en-US"/>
              <a:pPr/>
              <a:t>‹#›</a:t>
            </a:fld>
            <a:endParaRPr lang="en-GB" altLang="en-US"/>
          </a:p>
        </p:txBody>
      </p:sp>
    </p:spTree>
    <p:extLst>
      <p:ext uri="{BB962C8B-B14F-4D97-AF65-F5344CB8AC3E}">
        <p14:creationId xmlns:p14="http://schemas.microsoft.com/office/powerpoint/2010/main" val="979971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D9C6E2B-295E-40FE-51C3-04E10A0AAC92}"/>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DCC935EB-2C7A-BECF-C0D9-377E588464D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D65F08F4-771C-751A-9B4C-317ACB1D4439}"/>
              </a:ext>
            </a:extLst>
          </p:cNvPr>
          <p:cNvSpPr>
            <a:spLocks noGrp="1" noChangeArrowheads="1"/>
          </p:cNvSpPr>
          <p:nvPr>
            <p:ph type="sldNum" sz="quarter" idx="12"/>
          </p:nvPr>
        </p:nvSpPr>
        <p:spPr>
          <a:ln/>
        </p:spPr>
        <p:txBody>
          <a:bodyPr/>
          <a:lstStyle>
            <a:lvl1pPr>
              <a:defRPr/>
            </a:lvl1pPr>
          </a:lstStyle>
          <a:p>
            <a:fld id="{8DE1F10A-C8B9-D040-887F-9AED2B66F447}" type="slidenum">
              <a:rPr lang="en-GB" altLang="en-US"/>
              <a:pPr/>
              <a:t>‹#›</a:t>
            </a:fld>
            <a:endParaRPr lang="en-GB" altLang="en-US"/>
          </a:p>
        </p:txBody>
      </p:sp>
    </p:spTree>
    <p:extLst>
      <p:ext uri="{BB962C8B-B14F-4D97-AF65-F5344CB8AC3E}">
        <p14:creationId xmlns:p14="http://schemas.microsoft.com/office/powerpoint/2010/main" val="1867354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8DE6B54-F5E9-A79C-B9E3-32D3BA4F3B85}"/>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B09F0DDF-4E31-F247-2C6F-5B6D5629C908}"/>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5BB8B587-A89A-8812-28E4-3BDD1C9DF992}"/>
              </a:ext>
            </a:extLst>
          </p:cNvPr>
          <p:cNvSpPr>
            <a:spLocks noGrp="1" noChangeArrowheads="1"/>
          </p:cNvSpPr>
          <p:nvPr>
            <p:ph type="sldNum" sz="quarter" idx="12"/>
          </p:nvPr>
        </p:nvSpPr>
        <p:spPr>
          <a:ln/>
        </p:spPr>
        <p:txBody>
          <a:bodyPr/>
          <a:lstStyle>
            <a:lvl1pPr>
              <a:defRPr/>
            </a:lvl1pPr>
          </a:lstStyle>
          <a:p>
            <a:fld id="{4B96A74D-7D10-9C4B-A995-3A0B105CC22B}" type="slidenum">
              <a:rPr lang="en-GB" altLang="en-US"/>
              <a:pPr/>
              <a:t>‹#›</a:t>
            </a:fld>
            <a:endParaRPr lang="en-GB" altLang="en-US"/>
          </a:p>
        </p:txBody>
      </p:sp>
    </p:spTree>
    <p:extLst>
      <p:ext uri="{BB962C8B-B14F-4D97-AF65-F5344CB8AC3E}">
        <p14:creationId xmlns:p14="http://schemas.microsoft.com/office/powerpoint/2010/main" val="1503952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8CB0A20-27DC-E336-B47F-DA05BD065718}"/>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C8C299D3-1C56-F9A3-E73F-DF7864E8A810}"/>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49E13431-DE78-4603-A328-4BE33F1B32B3}"/>
              </a:ext>
            </a:extLst>
          </p:cNvPr>
          <p:cNvSpPr>
            <a:spLocks noGrp="1" noChangeArrowheads="1"/>
          </p:cNvSpPr>
          <p:nvPr>
            <p:ph type="dt" sz="half" idx="2"/>
          </p:nvPr>
        </p:nvSpPr>
        <p:spPr bwMode="auto">
          <a:xfrm>
            <a:off x="6858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GB"/>
          </a:p>
        </p:txBody>
      </p:sp>
      <p:sp>
        <p:nvSpPr>
          <p:cNvPr id="1029" name="Rectangle 5">
            <a:extLst>
              <a:ext uri="{FF2B5EF4-FFF2-40B4-BE49-F238E27FC236}">
                <a16:creationId xmlns:a16="http://schemas.microsoft.com/office/drawing/2014/main" id="{80BD8A74-50C2-4D0A-AC15-0B48CC6E6B4F}"/>
              </a:ext>
            </a:extLst>
          </p:cNvPr>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GB"/>
          </a:p>
        </p:txBody>
      </p:sp>
      <p:sp>
        <p:nvSpPr>
          <p:cNvPr id="1030" name="Rectangle 6">
            <a:extLst>
              <a:ext uri="{FF2B5EF4-FFF2-40B4-BE49-F238E27FC236}">
                <a16:creationId xmlns:a16="http://schemas.microsoft.com/office/drawing/2014/main" id="{5E72FFA8-4479-478E-8D7C-5DA0D3FA5F8F}"/>
              </a:ext>
            </a:extLst>
          </p:cNvPr>
          <p:cNvSpPr>
            <a:spLocks noGrp="1" noChangeArrowheads="1"/>
          </p:cNvSpPr>
          <p:nvPr>
            <p:ph type="sldNum" sz="quarter" idx="4"/>
          </p:nvPr>
        </p:nvSpPr>
        <p:spPr bwMode="auto">
          <a:xfrm>
            <a:off x="65532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6A7463AF-DB6F-944F-BFCC-48B9A895B1D2}"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0" name="Picture 76" descr="Mayan Temple Royalty Free Vector Clip Art Illustration - Mayan Temples Clip  Art PNG Image | Transparent PNG Free Download on SeekPNG">
            <a:extLst>
              <a:ext uri="{FF2B5EF4-FFF2-40B4-BE49-F238E27FC236}">
                <a16:creationId xmlns:a16="http://schemas.microsoft.com/office/drawing/2014/main" id="{12EEF04E-1556-AA9F-D2E1-36BC5EF0ED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3056" y="93354"/>
            <a:ext cx="1540399" cy="646112"/>
          </a:xfrm>
          <a:prstGeom prst="rect">
            <a:avLst/>
          </a:prstGeom>
          <a:noFill/>
          <a:extLst>
            <a:ext uri="{909E8E84-426E-40DD-AFC4-6F175D3DCCD1}">
              <a14:hiddenFill xmlns:a14="http://schemas.microsoft.com/office/drawing/2010/main">
                <a:solidFill>
                  <a:srgbClr val="FFFFFF"/>
                </a:solidFill>
              </a14:hiddenFill>
            </a:ext>
          </a:extLst>
        </p:spPr>
      </p:pic>
      <p:cxnSp>
        <p:nvCxnSpPr>
          <p:cNvPr id="3168" name="AutoShape 145">
            <a:extLst>
              <a:ext uri="{FF2B5EF4-FFF2-40B4-BE49-F238E27FC236}">
                <a16:creationId xmlns:a16="http://schemas.microsoft.com/office/drawing/2014/main" id="{5D3D3043-0AF1-FE12-DF54-21F4D72CCEA3}"/>
              </a:ext>
            </a:extLst>
          </p:cNvPr>
          <p:cNvCxnSpPr>
            <a:cxnSpLocks noChangeShapeType="1"/>
          </p:cNvCxnSpPr>
          <p:nvPr/>
        </p:nvCxnSpPr>
        <p:spPr bwMode="auto">
          <a:xfrm>
            <a:off x="5328035" y="3474389"/>
            <a:ext cx="660653" cy="708674"/>
          </a:xfrm>
          <a:prstGeom prst="straightConnector1">
            <a:avLst/>
          </a:prstGeom>
          <a:noFill/>
          <a:ln w="9525">
            <a:solidFill>
              <a:srgbClr val="FF0000"/>
            </a:solidFill>
            <a:round/>
            <a:headEnd/>
            <a:tailEnd/>
          </a:ln>
          <a:extLst>
            <a:ext uri="{909E8E84-426E-40DD-AFC4-6F175D3DCCD1}">
              <a14:hiddenFill xmlns:a14="http://schemas.microsoft.com/office/drawing/2010/main">
                <a:noFill/>
              </a14:hiddenFill>
            </a:ext>
          </a:extLst>
        </p:spPr>
      </p:cxnSp>
      <p:sp>
        <p:nvSpPr>
          <p:cNvPr id="3075" name="Text Box 7">
            <a:extLst>
              <a:ext uri="{FF2B5EF4-FFF2-40B4-BE49-F238E27FC236}">
                <a16:creationId xmlns:a16="http://schemas.microsoft.com/office/drawing/2014/main" id="{5840C061-9F2B-8D70-E956-36A7243693BB}"/>
              </a:ext>
            </a:extLst>
          </p:cNvPr>
          <p:cNvSpPr txBox="1">
            <a:spLocks noChangeArrowheads="1"/>
          </p:cNvSpPr>
          <p:nvPr/>
        </p:nvSpPr>
        <p:spPr bwMode="auto">
          <a:xfrm>
            <a:off x="3203575" y="2924175"/>
            <a:ext cx="2819400" cy="523875"/>
          </a:xfrm>
          <a:prstGeom prst="rect">
            <a:avLst/>
          </a:prstGeom>
          <a:solidFill>
            <a:srgbClr val="6699FF"/>
          </a:solidFill>
          <a:ln w="38100" cmpd="dbl">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1400" b="1" dirty="0">
                <a:solidFill>
                  <a:srgbClr val="FF0000"/>
                </a:solidFill>
                <a:latin typeface="Albertus Extra Bold" pitchFamily="34" charset="0"/>
                <a:cs typeface="Arial" panose="020B0604020202020204" pitchFamily="34" charset="0"/>
              </a:rPr>
              <a:t>Year 6</a:t>
            </a:r>
          </a:p>
          <a:p>
            <a:pPr algn="ctr" eaLnBrk="1" hangingPunct="1">
              <a:spcBef>
                <a:spcPct val="0"/>
              </a:spcBef>
              <a:buFontTx/>
              <a:buNone/>
            </a:pPr>
            <a:r>
              <a:rPr lang="en-GB" altLang="en-US" sz="1400" b="1" dirty="0">
                <a:solidFill>
                  <a:srgbClr val="FF0000"/>
                </a:solidFill>
                <a:latin typeface="Albertus Extra Bold" pitchFamily="34" charset="0"/>
                <a:cs typeface="Arial" panose="020B0604020202020204" pitchFamily="34" charset="0"/>
              </a:rPr>
              <a:t>Macbeth and the Maya.</a:t>
            </a:r>
            <a:endParaRPr lang="en-US" altLang="en-US" sz="1400" b="1" dirty="0">
              <a:solidFill>
                <a:srgbClr val="FF0000"/>
              </a:solidFill>
              <a:latin typeface="Albertus Extra Bold" pitchFamily="34" charset="0"/>
              <a:cs typeface="Arial" panose="020B0604020202020204" pitchFamily="34" charset="0"/>
            </a:endParaRPr>
          </a:p>
        </p:txBody>
      </p:sp>
      <p:sp>
        <p:nvSpPr>
          <p:cNvPr id="2074" name="Text Box 26">
            <a:extLst>
              <a:ext uri="{FF2B5EF4-FFF2-40B4-BE49-F238E27FC236}">
                <a16:creationId xmlns:a16="http://schemas.microsoft.com/office/drawing/2014/main" id="{4CCE9961-7AE1-4BB6-AF2B-D651D8EA8C05}"/>
              </a:ext>
            </a:extLst>
          </p:cNvPr>
          <p:cNvSpPr txBox="1">
            <a:spLocks noChangeArrowheads="1"/>
          </p:cNvSpPr>
          <p:nvPr/>
        </p:nvSpPr>
        <p:spPr bwMode="auto">
          <a:xfrm>
            <a:off x="1758814" y="79794"/>
            <a:ext cx="5227637" cy="646112"/>
          </a:xfrm>
          <a:prstGeom prst="rect">
            <a:avLst/>
          </a:prstGeom>
          <a:solidFill>
            <a:srgbClr val="FFFF66"/>
          </a:solidFill>
          <a:ln w="57150" cmpd="thinThick">
            <a:solidFill>
              <a:schemeClr val="accent2">
                <a:lumMod val="75000"/>
              </a:schemeClr>
            </a:solidFill>
            <a:miter lim="800000"/>
            <a:headEnd/>
            <a:tailEnd/>
          </a:ln>
          <a:effectLst/>
        </p:spPr>
        <p:txBody>
          <a:bodyPr>
            <a:spAutoFit/>
          </a:bodyPr>
          <a:lstStyle/>
          <a:p>
            <a:pPr algn="ctr" eaLnBrk="1" hangingPunct="1">
              <a:defRPr/>
            </a:pPr>
            <a:r>
              <a:rPr lang="en-GB" sz="1800" b="1" dirty="0">
                <a:latin typeface="Comic Sans MS" pitchFamily="66" charset="0"/>
                <a:cs typeface="Arial" charset="0"/>
              </a:rPr>
              <a:t>Learning Map for Year 6: Spring 2025 Macbeth and the Maya</a:t>
            </a:r>
            <a:endParaRPr lang="en-US" sz="1800" b="1" dirty="0">
              <a:latin typeface="Comic Sans MS" pitchFamily="66" charset="0"/>
              <a:cs typeface="Arial" charset="0"/>
            </a:endParaRPr>
          </a:p>
        </p:txBody>
      </p:sp>
      <p:sp>
        <p:nvSpPr>
          <p:cNvPr id="3077" name="Text Box 32">
            <a:extLst>
              <a:ext uri="{FF2B5EF4-FFF2-40B4-BE49-F238E27FC236}">
                <a16:creationId xmlns:a16="http://schemas.microsoft.com/office/drawing/2014/main" id="{47D99864-B6FE-EC76-3EBC-B1B634F23363}"/>
              </a:ext>
            </a:extLst>
          </p:cNvPr>
          <p:cNvSpPr txBox="1">
            <a:spLocks noChangeArrowheads="1"/>
          </p:cNvSpPr>
          <p:nvPr/>
        </p:nvSpPr>
        <p:spPr bwMode="auto">
          <a:xfrm>
            <a:off x="4797757" y="3887286"/>
            <a:ext cx="842962" cy="276225"/>
          </a:xfrm>
          <a:prstGeom prst="rect">
            <a:avLst/>
          </a:prstGeom>
          <a:noFill/>
          <a:ln w="38100" cmpd="dbl">
            <a:solidFill>
              <a:srgbClr val="FF8AD8"/>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1200" b="1">
                <a:latin typeface="Albertus Extra Bold" pitchFamily="34" charset="0"/>
                <a:cs typeface="Arial" panose="020B0604020202020204" pitchFamily="34" charset="0"/>
              </a:rPr>
              <a:t>PSHE</a:t>
            </a:r>
            <a:endParaRPr lang="en-US" altLang="en-US" sz="1200" b="1">
              <a:latin typeface="Albertus Extra Bold" pitchFamily="34" charset="0"/>
              <a:cs typeface="Arial" panose="020B0604020202020204" pitchFamily="34" charset="0"/>
            </a:endParaRPr>
          </a:p>
        </p:txBody>
      </p:sp>
      <p:sp>
        <p:nvSpPr>
          <p:cNvPr id="3078" name="Text Box 51">
            <a:extLst>
              <a:ext uri="{FF2B5EF4-FFF2-40B4-BE49-F238E27FC236}">
                <a16:creationId xmlns:a16="http://schemas.microsoft.com/office/drawing/2014/main" id="{5920613F-685C-CDBA-53F9-691CA67F7A9C}"/>
              </a:ext>
            </a:extLst>
          </p:cNvPr>
          <p:cNvSpPr txBox="1">
            <a:spLocks noChangeArrowheads="1"/>
          </p:cNvSpPr>
          <p:nvPr/>
        </p:nvSpPr>
        <p:spPr bwMode="auto">
          <a:xfrm>
            <a:off x="1917700" y="4505325"/>
            <a:ext cx="1223963" cy="276225"/>
          </a:xfrm>
          <a:prstGeom prst="rect">
            <a:avLst/>
          </a:prstGeom>
          <a:noFill/>
          <a:ln w="38100" cmpd="dbl">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1200" b="1">
                <a:latin typeface="Albertus Extra Bold" pitchFamily="34" charset="0"/>
                <a:cs typeface="Arial" panose="020B0604020202020204" pitchFamily="34" charset="0"/>
              </a:rPr>
              <a:t>Maths</a:t>
            </a:r>
            <a:endParaRPr lang="en-US" altLang="en-US" sz="1200" b="1">
              <a:latin typeface="Albertus Extra Bold" pitchFamily="34" charset="0"/>
              <a:cs typeface="Arial" panose="020B0604020202020204" pitchFamily="34" charset="0"/>
            </a:endParaRPr>
          </a:p>
        </p:txBody>
      </p:sp>
      <p:sp>
        <p:nvSpPr>
          <p:cNvPr id="3079" name="Text Box 52">
            <a:extLst>
              <a:ext uri="{FF2B5EF4-FFF2-40B4-BE49-F238E27FC236}">
                <a16:creationId xmlns:a16="http://schemas.microsoft.com/office/drawing/2014/main" id="{B49200BA-AEDB-9552-A3FF-D83DFDF93717}"/>
              </a:ext>
            </a:extLst>
          </p:cNvPr>
          <p:cNvSpPr txBox="1">
            <a:spLocks noChangeArrowheads="1"/>
          </p:cNvSpPr>
          <p:nvPr/>
        </p:nvSpPr>
        <p:spPr bwMode="auto">
          <a:xfrm>
            <a:off x="2197020" y="6162020"/>
            <a:ext cx="885825" cy="461665"/>
          </a:xfrm>
          <a:prstGeom prst="rect">
            <a:avLst/>
          </a:prstGeom>
          <a:noFill/>
          <a:ln w="3175">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800" b="1" u="sng" dirty="0">
                <a:latin typeface="Comic Sans MS" panose="030F0902030302020204" pitchFamily="66" charset="0"/>
                <a:cs typeface="Arial" panose="020B0604020202020204" pitchFamily="34" charset="0"/>
              </a:rPr>
              <a:t>Area, Perimeter and Volume.</a:t>
            </a:r>
            <a:endParaRPr lang="en-US" altLang="en-US" sz="800" b="1" u="sng" dirty="0">
              <a:latin typeface="Comic Sans MS" panose="030F0902030302020204" pitchFamily="66" charset="0"/>
              <a:cs typeface="Arial" panose="020B0604020202020204" pitchFamily="34" charset="0"/>
            </a:endParaRPr>
          </a:p>
        </p:txBody>
      </p:sp>
      <p:sp>
        <p:nvSpPr>
          <p:cNvPr id="3080" name="Text Box 54">
            <a:extLst>
              <a:ext uri="{FF2B5EF4-FFF2-40B4-BE49-F238E27FC236}">
                <a16:creationId xmlns:a16="http://schemas.microsoft.com/office/drawing/2014/main" id="{E29E56F1-10AF-A88C-FD45-C437B953A19C}"/>
              </a:ext>
            </a:extLst>
          </p:cNvPr>
          <p:cNvSpPr txBox="1">
            <a:spLocks noChangeArrowheads="1"/>
          </p:cNvSpPr>
          <p:nvPr/>
        </p:nvSpPr>
        <p:spPr bwMode="auto">
          <a:xfrm>
            <a:off x="1461976" y="5697251"/>
            <a:ext cx="933450" cy="215444"/>
          </a:xfrm>
          <a:prstGeom prst="rect">
            <a:avLst/>
          </a:prstGeom>
          <a:noFill/>
          <a:ln w="3175">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800" b="1" u="sng" dirty="0">
                <a:latin typeface="Comic Sans MS" panose="030F0902030302020204" pitchFamily="66" charset="0"/>
                <a:cs typeface="Arial" panose="020B0604020202020204" pitchFamily="34" charset="0"/>
              </a:rPr>
              <a:t>Algebra</a:t>
            </a:r>
            <a:endParaRPr lang="en-US" altLang="en-US" sz="800" b="1" u="sng" dirty="0">
              <a:latin typeface="Comic Sans MS" panose="030F0902030302020204" pitchFamily="66" charset="0"/>
              <a:cs typeface="Arial" panose="020B0604020202020204" pitchFamily="34" charset="0"/>
            </a:endParaRPr>
          </a:p>
        </p:txBody>
      </p:sp>
      <p:sp>
        <p:nvSpPr>
          <p:cNvPr id="3081" name="Text Box 55">
            <a:extLst>
              <a:ext uri="{FF2B5EF4-FFF2-40B4-BE49-F238E27FC236}">
                <a16:creationId xmlns:a16="http://schemas.microsoft.com/office/drawing/2014/main" id="{A38974A0-2784-89E5-1FC6-6230DA7D1DCE}"/>
              </a:ext>
            </a:extLst>
          </p:cNvPr>
          <p:cNvSpPr txBox="1">
            <a:spLocks noChangeArrowheads="1"/>
          </p:cNvSpPr>
          <p:nvPr/>
        </p:nvSpPr>
        <p:spPr bwMode="auto">
          <a:xfrm>
            <a:off x="30444" y="5044005"/>
            <a:ext cx="1066800" cy="215444"/>
          </a:xfrm>
          <a:prstGeom prst="rect">
            <a:avLst/>
          </a:prstGeom>
          <a:noFill/>
          <a:ln w="3175">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800" b="1" u="sng" dirty="0">
                <a:latin typeface="Comic Sans MS" panose="030F0902030302020204" pitchFamily="66" charset="0"/>
                <a:cs typeface="Arial" panose="020B0604020202020204" pitchFamily="34" charset="0"/>
              </a:rPr>
              <a:t>Ratio</a:t>
            </a:r>
            <a:endParaRPr lang="en-US" altLang="en-US" sz="800" b="1" u="sng" dirty="0">
              <a:latin typeface="Comic Sans MS" panose="030F0902030302020204" pitchFamily="66" charset="0"/>
              <a:cs typeface="Arial" panose="020B0604020202020204" pitchFamily="34" charset="0"/>
            </a:endParaRPr>
          </a:p>
        </p:txBody>
      </p:sp>
      <p:sp>
        <p:nvSpPr>
          <p:cNvPr id="3082" name="Text Box 56">
            <a:extLst>
              <a:ext uri="{FF2B5EF4-FFF2-40B4-BE49-F238E27FC236}">
                <a16:creationId xmlns:a16="http://schemas.microsoft.com/office/drawing/2014/main" id="{7E73E389-C26F-D448-2F70-87774B31B24F}"/>
              </a:ext>
            </a:extLst>
          </p:cNvPr>
          <p:cNvSpPr txBox="1">
            <a:spLocks noChangeArrowheads="1"/>
          </p:cNvSpPr>
          <p:nvPr/>
        </p:nvSpPr>
        <p:spPr bwMode="auto">
          <a:xfrm>
            <a:off x="51990" y="4686072"/>
            <a:ext cx="1223963" cy="215444"/>
          </a:xfrm>
          <a:prstGeom prst="rect">
            <a:avLst/>
          </a:prstGeom>
          <a:noFill/>
          <a:ln w="3175">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800" b="1" u="sng" dirty="0">
                <a:latin typeface="Comic Sans MS" panose="030F0902030302020204" pitchFamily="66" charset="0"/>
                <a:cs typeface="Arial" panose="020B0604020202020204" pitchFamily="34" charset="0"/>
              </a:rPr>
              <a:t>Statistics</a:t>
            </a:r>
          </a:p>
        </p:txBody>
      </p:sp>
      <p:sp>
        <p:nvSpPr>
          <p:cNvPr id="3083" name="Text Box 62">
            <a:extLst>
              <a:ext uri="{FF2B5EF4-FFF2-40B4-BE49-F238E27FC236}">
                <a16:creationId xmlns:a16="http://schemas.microsoft.com/office/drawing/2014/main" id="{5045E4AB-A555-F946-CE74-09328BB9C722}"/>
              </a:ext>
            </a:extLst>
          </p:cNvPr>
          <p:cNvSpPr txBox="1">
            <a:spLocks noChangeArrowheads="1"/>
          </p:cNvSpPr>
          <p:nvPr/>
        </p:nvSpPr>
        <p:spPr bwMode="auto">
          <a:xfrm>
            <a:off x="5246688" y="5089525"/>
            <a:ext cx="842962" cy="830997"/>
          </a:xfrm>
          <a:prstGeom prst="rect">
            <a:avLst/>
          </a:prstGeom>
          <a:noFill/>
          <a:ln w="3175">
            <a:solidFill>
              <a:srgbClr val="FF8AD8"/>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buFontTx/>
              <a:buNone/>
            </a:pPr>
            <a:r>
              <a:rPr lang="en-GB" altLang="en-US" sz="800" b="1" u="sng" dirty="0">
                <a:latin typeface="Albertus Extra Bold" pitchFamily="34" charset="0"/>
              </a:rPr>
              <a:t>Thrive</a:t>
            </a:r>
            <a:r>
              <a:rPr lang="en-GB" altLang="en-US" sz="800" b="1" i="1" dirty="0">
                <a:latin typeface="Albertus Extra Bold" pitchFamily="34" charset="0"/>
              </a:rPr>
              <a:t>                  </a:t>
            </a:r>
            <a:r>
              <a:rPr lang="en-GB" altLang="en-US" sz="800" dirty="0">
                <a:latin typeface="Albertus Extra Bold" pitchFamily="34" charset="0"/>
              </a:rPr>
              <a:t>Creating strategies for resilience and problem-solving.</a:t>
            </a:r>
          </a:p>
        </p:txBody>
      </p:sp>
      <p:sp>
        <p:nvSpPr>
          <p:cNvPr id="3084" name="Text Box 63">
            <a:extLst>
              <a:ext uri="{FF2B5EF4-FFF2-40B4-BE49-F238E27FC236}">
                <a16:creationId xmlns:a16="http://schemas.microsoft.com/office/drawing/2014/main" id="{05853E73-07DA-4C99-EFC8-CC25C1637576}"/>
              </a:ext>
            </a:extLst>
          </p:cNvPr>
          <p:cNvSpPr txBox="1">
            <a:spLocks noChangeArrowheads="1"/>
          </p:cNvSpPr>
          <p:nvPr/>
        </p:nvSpPr>
        <p:spPr bwMode="auto">
          <a:xfrm>
            <a:off x="3603846" y="2032191"/>
            <a:ext cx="1223963" cy="276225"/>
          </a:xfrm>
          <a:prstGeom prst="rect">
            <a:avLst/>
          </a:prstGeom>
          <a:noFill/>
          <a:ln w="38100" cmpd="dbl">
            <a:solidFill>
              <a:srgbClr val="FF93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1200" b="1">
                <a:latin typeface="Albertus Extra Bold" pitchFamily="34" charset="0"/>
                <a:cs typeface="Arial" panose="020B0604020202020204" pitchFamily="34" charset="0"/>
              </a:rPr>
              <a:t>PE</a:t>
            </a:r>
            <a:endParaRPr lang="en-US" altLang="en-US" sz="1200" b="1">
              <a:latin typeface="Albertus Extra Bold" pitchFamily="34" charset="0"/>
              <a:cs typeface="Arial" panose="020B0604020202020204" pitchFamily="34" charset="0"/>
            </a:endParaRPr>
          </a:p>
        </p:txBody>
      </p:sp>
      <p:sp>
        <p:nvSpPr>
          <p:cNvPr id="3085" name="Text Box 64">
            <a:extLst>
              <a:ext uri="{FF2B5EF4-FFF2-40B4-BE49-F238E27FC236}">
                <a16:creationId xmlns:a16="http://schemas.microsoft.com/office/drawing/2014/main" id="{F79FAC0C-F75C-60B0-E835-3EC21E0F8961}"/>
              </a:ext>
            </a:extLst>
          </p:cNvPr>
          <p:cNvSpPr txBox="1">
            <a:spLocks noChangeArrowheads="1"/>
          </p:cNvSpPr>
          <p:nvPr/>
        </p:nvSpPr>
        <p:spPr bwMode="auto">
          <a:xfrm>
            <a:off x="2731441" y="1444207"/>
            <a:ext cx="1300015" cy="338554"/>
          </a:xfrm>
          <a:prstGeom prst="rect">
            <a:avLst/>
          </a:prstGeom>
          <a:noFill/>
          <a:ln w="3175">
            <a:solidFill>
              <a:srgbClr val="FF93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800" b="1" u="sng" dirty="0">
                <a:latin typeface="Comic Sans MS" panose="030F0902030302020204" pitchFamily="66" charset="0"/>
                <a:cs typeface="Arial" panose="020B0604020202020204" pitchFamily="34" charset="0"/>
              </a:rPr>
              <a:t>Spring 1</a:t>
            </a:r>
          </a:p>
          <a:p>
            <a:pPr algn="ctr" eaLnBrk="1" hangingPunct="1">
              <a:spcBef>
                <a:spcPct val="0"/>
              </a:spcBef>
              <a:buFontTx/>
              <a:buNone/>
            </a:pPr>
            <a:r>
              <a:rPr lang="en-GB" altLang="en-US" sz="800" dirty="0">
                <a:latin typeface="Comic Sans MS" panose="030F0902030302020204" pitchFamily="66" charset="0"/>
                <a:cs typeface="Arial" panose="020B0604020202020204" pitchFamily="34" charset="0"/>
              </a:rPr>
              <a:t>Dance</a:t>
            </a:r>
            <a:r>
              <a:rPr lang="en-GB" altLang="en-US" sz="800" b="1" dirty="0">
                <a:latin typeface="Comic Sans MS" panose="030F0902030302020204" pitchFamily="66" charset="0"/>
                <a:cs typeface="Arial" panose="020B0604020202020204" pitchFamily="34" charset="0"/>
              </a:rPr>
              <a:t> </a:t>
            </a:r>
            <a:r>
              <a:rPr lang="en-GB" altLang="en-US" sz="800" dirty="0">
                <a:latin typeface="Comic Sans MS" panose="030F0902030302020204" pitchFamily="66" charset="0"/>
                <a:cs typeface="Arial" panose="020B0604020202020204" pitchFamily="34" charset="0"/>
              </a:rPr>
              <a:t>and Dodgeball</a:t>
            </a:r>
            <a:endParaRPr lang="en-US" altLang="en-US" sz="800" dirty="0">
              <a:latin typeface="Comic Sans MS" panose="030F0902030302020204" pitchFamily="66" charset="0"/>
              <a:cs typeface="Arial" panose="020B0604020202020204" pitchFamily="34" charset="0"/>
            </a:endParaRPr>
          </a:p>
        </p:txBody>
      </p:sp>
      <p:sp>
        <p:nvSpPr>
          <p:cNvPr id="3087" name="Text Box 70">
            <a:extLst>
              <a:ext uri="{FF2B5EF4-FFF2-40B4-BE49-F238E27FC236}">
                <a16:creationId xmlns:a16="http://schemas.microsoft.com/office/drawing/2014/main" id="{422D4E5E-DC08-0DB6-9E53-FB06ECC0A5DC}"/>
              </a:ext>
            </a:extLst>
          </p:cNvPr>
          <p:cNvSpPr txBox="1">
            <a:spLocks noChangeArrowheads="1"/>
          </p:cNvSpPr>
          <p:nvPr/>
        </p:nvSpPr>
        <p:spPr bwMode="auto">
          <a:xfrm>
            <a:off x="1069755" y="1986010"/>
            <a:ext cx="1223963" cy="276225"/>
          </a:xfrm>
          <a:prstGeom prst="rect">
            <a:avLst/>
          </a:prstGeom>
          <a:noFill/>
          <a:ln w="38100" cmpd="dbl">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1200" b="1">
                <a:latin typeface="Albertus Extra Bold" pitchFamily="34" charset="0"/>
                <a:cs typeface="Arial" panose="020B0604020202020204" pitchFamily="34" charset="0"/>
              </a:rPr>
              <a:t>Science</a:t>
            </a:r>
            <a:endParaRPr lang="en-US" altLang="en-US" sz="1200" b="1">
              <a:latin typeface="Albertus Extra Bold" pitchFamily="34" charset="0"/>
              <a:cs typeface="Arial" panose="020B0604020202020204" pitchFamily="34" charset="0"/>
            </a:endParaRPr>
          </a:p>
        </p:txBody>
      </p:sp>
      <p:sp>
        <p:nvSpPr>
          <p:cNvPr id="3088" name="Text Box 71">
            <a:extLst>
              <a:ext uri="{FF2B5EF4-FFF2-40B4-BE49-F238E27FC236}">
                <a16:creationId xmlns:a16="http://schemas.microsoft.com/office/drawing/2014/main" id="{30B4FA2D-3C1E-744F-7236-6F13CAC42768}"/>
              </a:ext>
            </a:extLst>
          </p:cNvPr>
          <p:cNvSpPr txBox="1">
            <a:spLocks noChangeArrowheads="1"/>
          </p:cNvSpPr>
          <p:nvPr/>
        </p:nvSpPr>
        <p:spPr bwMode="auto">
          <a:xfrm>
            <a:off x="1758814" y="1487382"/>
            <a:ext cx="838200" cy="276225"/>
          </a:xfrm>
          <a:prstGeom prst="rect">
            <a:avLst/>
          </a:prstGeom>
          <a:noFill/>
          <a:ln w="38100" cmpd="dbl">
            <a:solidFill>
              <a:schemeClr val="bg1">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1200" b="1">
                <a:latin typeface="Albertus Extra Bold" pitchFamily="34" charset="0"/>
                <a:cs typeface="Arial" panose="020B0604020202020204" pitchFamily="34" charset="0"/>
              </a:rPr>
              <a:t>ICT</a:t>
            </a:r>
            <a:endParaRPr lang="en-US" altLang="en-US" sz="1200" b="1">
              <a:latin typeface="Albertus Extra Bold" pitchFamily="34" charset="0"/>
              <a:cs typeface="Arial" panose="020B0604020202020204" pitchFamily="34" charset="0"/>
            </a:endParaRPr>
          </a:p>
        </p:txBody>
      </p:sp>
      <p:sp>
        <p:nvSpPr>
          <p:cNvPr id="3089" name="Text Box 73">
            <a:extLst>
              <a:ext uri="{FF2B5EF4-FFF2-40B4-BE49-F238E27FC236}">
                <a16:creationId xmlns:a16="http://schemas.microsoft.com/office/drawing/2014/main" id="{73E54D83-3689-43DA-33D3-1A9AD2A05DA0}"/>
              </a:ext>
            </a:extLst>
          </p:cNvPr>
          <p:cNvSpPr txBox="1">
            <a:spLocks noChangeArrowheads="1"/>
          </p:cNvSpPr>
          <p:nvPr/>
        </p:nvSpPr>
        <p:spPr bwMode="auto">
          <a:xfrm>
            <a:off x="1042766" y="924782"/>
            <a:ext cx="914400" cy="461665"/>
          </a:xfrm>
          <a:prstGeom prst="rect">
            <a:avLst/>
          </a:prstGeom>
          <a:noFill/>
          <a:ln w="3175">
            <a:solidFill>
              <a:schemeClr val="bg1">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US" altLang="en-US" sz="800" b="1" u="sng" dirty="0">
                <a:latin typeface="Comic Sans MS" panose="030F0902030302020204" pitchFamily="66" charset="0"/>
              </a:rPr>
              <a:t>Programming Variables in a Game</a:t>
            </a:r>
          </a:p>
        </p:txBody>
      </p:sp>
      <p:sp>
        <p:nvSpPr>
          <p:cNvPr id="3090" name="Text Box 81">
            <a:extLst>
              <a:ext uri="{FF2B5EF4-FFF2-40B4-BE49-F238E27FC236}">
                <a16:creationId xmlns:a16="http://schemas.microsoft.com/office/drawing/2014/main" id="{754187CB-9312-B50E-5760-2B620FBB04C1}"/>
              </a:ext>
            </a:extLst>
          </p:cNvPr>
          <p:cNvSpPr txBox="1">
            <a:spLocks noChangeArrowheads="1"/>
          </p:cNvSpPr>
          <p:nvPr/>
        </p:nvSpPr>
        <p:spPr bwMode="auto">
          <a:xfrm>
            <a:off x="80586" y="2477447"/>
            <a:ext cx="2442336" cy="1943545"/>
          </a:xfrm>
          <a:prstGeom prst="rect">
            <a:avLst/>
          </a:prstGeom>
          <a:noFill/>
          <a:ln w="317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700" b="1" u="sng" dirty="0">
                <a:latin typeface="Comic Sans MS" panose="030F0902030302020204" pitchFamily="66" charset="0"/>
                <a:cs typeface="Arial" panose="020B0604020202020204" pitchFamily="34" charset="0"/>
              </a:rPr>
              <a:t>Animals Including Humans</a:t>
            </a:r>
          </a:p>
          <a:p>
            <a:pPr lvl="0">
              <a:lnSpc>
                <a:spcPct val="107000"/>
              </a:lnSpc>
              <a:buNone/>
            </a:pPr>
            <a:r>
              <a:rPr lang="en-US" sz="700" dirty="0">
                <a:effectLst/>
                <a:latin typeface="Comic Sans MS" panose="030F0902030302020204" pitchFamily="66" charset="0"/>
                <a:ea typeface="Times New Roman" panose="02020603050405020304" pitchFamily="18" charset="0"/>
              </a:rPr>
              <a:t>Describe the ways in which nutrients and water are transported within animals, including humans. </a:t>
            </a:r>
            <a:r>
              <a:rPr lang="en-US" sz="700" dirty="0">
                <a:latin typeface="Comic Sans MS" panose="030F0902030302020204" pitchFamily="66" charset="0"/>
                <a:ea typeface="Times New Roman" panose="02020603050405020304" pitchFamily="18" charset="0"/>
              </a:rPr>
              <a:t>I</a:t>
            </a:r>
            <a:r>
              <a:rPr lang="en-US" sz="700" dirty="0">
                <a:effectLst/>
                <a:latin typeface="Comic Sans MS" panose="030F0902030302020204" pitchFamily="66" charset="0"/>
                <a:ea typeface="Times New Roman" panose="02020603050405020304" pitchFamily="18" charset="0"/>
              </a:rPr>
              <a:t>dentify the main parts of the human circulatory system and describe the functions of the heart, blood vessels and blood.</a:t>
            </a:r>
            <a:r>
              <a:rPr lang="en-GB" sz="700" dirty="0">
                <a:latin typeface="Comic Sans MS" panose="030F0902030302020204" pitchFamily="66" charset="0"/>
                <a:ea typeface="Times New Roman" panose="02020603050405020304" pitchFamily="18" charset="0"/>
              </a:rPr>
              <a:t> </a:t>
            </a:r>
            <a:r>
              <a:rPr lang="en-US" sz="700" dirty="0">
                <a:effectLst/>
                <a:latin typeface="Comic Sans MS" panose="030F0902030302020204" pitchFamily="66" charset="0"/>
                <a:ea typeface="Times New Roman" panose="02020603050405020304" pitchFamily="18" charset="0"/>
              </a:rPr>
              <a:t>Recognise the impact of diet, exercise, drugs and lifestyle on the way their body’s function.</a:t>
            </a:r>
            <a:endParaRPr lang="en-GB" sz="700" dirty="0">
              <a:effectLst/>
              <a:latin typeface="Comic Sans MS" panose="030F0902030302020204" pitchFamily="66" charset="0"/>
              <a:ea typeface="Times New Roman" panose="02020603050405020304" pitchFamily="18" charset="0"/>
            </a:endParaRPr>
          </a:p>
          <a:p>
            <a:pPr algn="ctr" eaLnBrk="1" hangingPunct="1">
              <a:spcBef>
                <a:spcPct val="50000"/>
              </a:spcBef>
              <a:buFontTx/>
              <a:buNone/>
            </a:pPr>
            <a:endParaRPr lang="en-GB" altLang="en-US" sz="700" b="1" dirty="0">
              <a:latin typeface="Comic Sans MS" panose="030F0902030302020204" pitchFamily="66" charset="0"/>
              <a:cs typeface="Arial" panose="020B0604020202020204" pitchFamily="34" charset="0"/>
            </a:endParaRPr>
          </a:p>
          <a:p>
            <a:pPr algn="ctr" eaLnBrk="1" hangingPunct="1">
              <a:spcBef>
                <a:spcPct val="50000"/>
              </a:spcBef>
              <a:buFontTx/>
              <a:buNone/>
            </a:pPr>
            <a:r>
              <a:rPr lang="en-GB" altLang="en-US" sz="700" b="1" u="sng" dirty="0">
                <a:latin typeface="Comic Sans MS" panose="030F0902030302020204" pitchFamily="66" charset="0"/>
                <a:cs typeface="Arial" panose="020B0604020202020204" pitchFamily="34" charset="0"/>
              </a:rPr>
              <a:t>Living Things and their Habitats.</a:t>
            </a:r>
          </a:p>
          <a:p>
            <a:pPr>
              <a:lnSpc>
                <a:spcPct val="107000"/>
              </a:lnSpc>
              <a:buNone/>
            </a:pPr>
            <a:r>
              <a:rPr lang="en-US" sz="700" dirty="0">
                <a:effectLst/>
                <a:latin typeface="Comic Sans MS" panose="030F0902030302020204" pitchFamily="66" charset="0"/>
                <a:ea typeface="Times New Roman" panose="02020603050405020304" pitchFamily="18" charset="0"/>
                <a:cs typeface="Calibri" panose="020F0502020204030204" pitchFamily="34" charset="0"/>
              </a:rPr>
              <a:t>Describe how living things are classified into broad groups according to common observable characteristics and based on similarities and differences, including micro-organisms, plants and animals.</a:t>
            </a:r>
            <a:r>
              <a:rPr lang="en-GB" sz="700" dirty="0">
                <a:latin typeface="Comic Sans MS" panose="030F0902030302020204" pitchFamily="66" charset="0"/>
                <a:ea typeface="Times New Roman" panose="02020603050405020304" pitchFamily="18" charset="0"/>
                <a:cs typeface="Calibri" panose="020F0502020204030204" pitchFamily="34" charset="0"/>
              </a:rPr>
              <a:t> </a:t>
            </a:r>
            <a:r>
              <a:rPr lang="en-US" sz="700" dirty="0">
                <a:effectLst/>
                <a:latin typeface="Comic Sans MS" panose="030F0902030302020204" pitchFamily="66" charset="0"/>
                <a:ea typeface="Times New Roman" panose="02020603050405020304" pitchFamily="18" charset="0"/>
                <a:cs typeface="Calibri" panose="020F0502020204030204" pitchFamily="34" charset="0"/>
              </a:rPr>
              <a:t>Give reasons for classifying plants and animals based on specific characteristics.</a:t>
            </a:r>
            <a:endParaRPr lang="en-GB" sz="700" dirty="0">
              <a:effectLst/>
              <a:latin typeface="Comic Sans MS" panose="030F0902030302020204" pitchFamily="66" charset="0"/>
              <a:ea typeface="Times New Roman" panose="02020603050405020304" pitchFamily="18" charset="0"/>
              <a:cs typeface="Calibri" panose="020F0502020204030204" pitchFamily="34" charset="0"/>
            </a:endParaRPr>
          </a:p>
        </p:txBody>
      </p:sp>
      <p:sp>
        <p:nvSpPr>
          <p:cNvPr id="3092" name="Text Box 105">
            <a:extLst>
              <a:ext uri="{FF2B5EF4-FFF2-40B4-BE49-F238E27FC236}">
                <a16:creationId xmlns:a16="http://schemas.microsoft.com/office/drawing/2014/main" id="{1F33F3BD-A7F0-442C-B26E-7A05EAF73E61}"/>
              </a:ext>
            </a:extLst>
          </p:cNvPr>
          <p:cNvSpPr txBox="1">
            <a:spLocks noChangeArrowheads="1"/>
          </p:cNvSpPr>
          <p:nvPr/>
        </p:nvSpPr>
        <p:spPr bwMode="auto">
          <a:xfrm>
            <a:off x="5128068" y="2568032"/>
            <a:ext cx="1223963" cy="276225"/>
          </a:xfrm>
          <a:prstGeom prst="rect">
            <a:avLst/>
          </a:prstGeom>
          <a:noFill/>
          <a:ln w="38100" cmpd="dbl">
            <a:solidFill>
              <a:srgbClr val="7030A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1200" b="1">
                <a:latin typeface="Albertus Extra Bold" pitchFamily="34" charset="0"/>
                <a:cs typeface="Arial" panose="020B0604020202020204" pitchFamily="34" charset="0"/>
              </a:rPr>
              <a:t>English</a:t>
            </a:r>
            <a:endParaRPr lang="en-US" altLang="en-US" sz="1200" b="1">
              <a:latin typeface="Albertus Extra Bold" pitchFamily="34" charset="0"/>
              <a:cs typeface="Arial" panose="020B0604020202020204" pitchFamily="34" charset="0"/>
            </a:endParaRPr>
          </a:p>
        </p:txBody>
      </p:sp>
      <p:sp>
        <p:nvSpPr>
          <p:cNvPr id="3094" name="Text Box 118">
            <a:extLst>
              <a:ext uri="{FF2B5EF4-FFF2-40B4-BE49-F238E27FC236}">
                <a16:creationId xmlns:a16="http://schemas.microsoft.com/office/drawing/2014/main" id="{07326C61-2CF8-EF9C-C40A-241DC3E86EDF}"/>
              </a:ext>
            </a:extLst>
          </p:cNvPr>
          <p:cNvSpPr txBox="1">
            <a:spLocks noChangeArrowheads="1"/>
          </p:cNvSpPr>
          <p:nvPr/>
        </p:nvSpPr>
        <p:spPr bwMode="auto">
          <a:xfrm>
            <a:off x="5900738" y="4214813"/>
            <a:ext cx="1058862" cy="276225"/>
          </a:xfrm>
          <a:prstGeom prst="rect">
            <a:avLst/>
          </a:prstGeom>
          <a:noFill/>
          <a:ln w="38100" cmpd="dbl">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1200" b="1">
                <a:latin typeface="Albertus Extra Bold" pitchFamily="34" charset="0"/>
                <a:cs typeface="Arial" panose="020B0604020202020204" pitchFamily="34" charset="0"/>
              </a:rPr>
              <a:t>Art and DT</a:t>
            </a:r>
          </a:p>
        </p:txBody>
      </p:sp>
      <p:sp>
        <p:nvSpPr>
          <p:cNvPr id="3095" name="Text Box 123">
            <a:extLst>
              <a:ext uri="{FF2B5EF4-FFF2-40B4-BE49-F238E27FC236}">
                <a16:creationId xmlns:a16="http://schemas.microsoft.com/office/drawing/2014/main" id="{D90CD0FC-D366-5E5E-0E7D-4BBCC847D95F}"/>
              </a:ext>
            </a:extLst>
          </p:cNvPr>
          <p:cNvSpPr txBox="1">
            <a:spLocks noChangeArrowheads="1"/>
          </p:cNvSpPr>
          <p:nvPr/>
        </p:nvSpPr>
        <p:spPr bwMode="auto">
          <a:xfrm>
            <a:off x="6193385" y="4828342"/>
            <a:ext cx="1155700" cy="892552"/>
          </a:xfrm>
          <a:prstGeom prst="rect">
            <a:avLst/>
          </a:prstGeom>
          <a:noFill/>
          <a:ln w="3175">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US" altLang="en-US" sz="800" b="1" u="sng" dirty="0">
                <a:latin typeface="Comic Sans MS" panose="030F0902030302020204" pitchFamily="66" charset="0"/>
                <a:cs typeface="Arial" panose="020B0604020202020204" pitchFamily="34" charset="0"/>
              </a:rPr>
              <a:t>Art</a:t>
            </a:r>
          </a:p>
          <a:p>
            <a:pPr algn="ctr" eaLnBrk="1" hangingPunct="1">
              <a:spcBef>
                <a:spcPct val="50000"/>
              </a:spcBef>
              <a:buFontTx/>
              <a:buNone/>
            </a:pPr>
            <a:r>
              <a:rPr lang="en-US" altLang="en-US" sz="800" dirty="0">
                <a:latin typeface="Comic Sans MS" panose="030F0902030302020204" pitchFamily="66" charset="0"/>
                <a:cs typeface="Arial" panose="020B0604020202020204" pitchFamily="34" charset="0"/>
              </a:rPr>
              <a:t>Mayan Stelae of the Mexican Landscape</a:t>
            </a:r>
          </a:p>
          <a:p>
            <a:pPr algn="ctr" eaLnBrk="1" hangingPunct="1">
              <a:spcBef>
                <a:spcPct val="50000"/>
              </a:spcBef>
              <a:buFontTx/>
              <a:buNone/>
            </a:pPr>
            <a:r>
              <a:rPr lang="en-US" altLang="en-US" sz="800" b="1" u="sng" dirty="0">
                <a:latin typeface="Comic Sans MS" panose="030F0902030302020204" pitchFamily="66" charset="0"/>
                <a:cs typeface="Arial" panose="020B0604020202020204" pitchFamily="34" charset="0"/>
              </a:rPr>
              <a:t>DT</a:t>
            </a:r>
          </a:p>
          <a:p>
            <a:pPr algn="ctr" eaLnBrk="1" hangingPunct="1">
              <a:spcBef>
                <a:spcPct val="50000"/>
              </a:spcBef>
              <a:buFontTx/>
              <a:buNone/>
            </a:pPr>
            <a:r>
              <a:rPr lang="en-US" altLang="en-US" sz="800" dirty="0">
                <a:latin typeface="Comic Sans MS" panose="030F0902030302020204" pitchFamily="66" charset="0"/>
                <a:cs typeface="Arial" panose="020B0604020202020204" pitchFamily="34" charset="0"/>
              </a:rPr>
              <a:t>Mayan Food</a:t>
            </a:r>
          </a:p>
        </p:txBody>
      </p:sp>
      <p:cxnSp>
        <p:nvCxnSpPr>
          <p:cNvPr id="3097" name="AutoShape 133">
            <a:extLst>
              <a:ext uri="{FF2B5EF4-FFF2-40B4-BE49-F238E27FC236}">
                <a16:creationId xmlns:a16="http://schemas.microsoft.com/office/drawing/2014/main" id="{C5CA2F8E-86DA-CDB8-72EC-E063F585BFD5}"/>
              </a:ext>
            </a:extLst>
          </p:cNvPr>
          <p:cNvCxnSpPr>
            <a:cxnSpLocks noChangeShapeType="1"/>
            <a:stCxn id="3085" idx="2"/>
            <a:endCxn id="3084" idx="0"/>
          </p:cNvCxnSpPr>
          <p:nvPr/>
        </p:nvCxnSpPr>
        <p:spPr bwMode="auto">
          <a:xfrm>
            <a:off x="3381449" y="1782761"/>
            <a:ext cx="834379" cy="249430"/>
          </a:xfrm>
          <a:prstGeom prst="straightConnector1">
            <a:avLst/>
          </a:prstGeom>
          <a:noFill/>
          <a:ln w="9525">
            <a:solidFill>
              <a:srgbClr val="FF9300"/>
            </a:solidFill>
            <a:round/>
            <a:headEnd/>
            <a:tailEnd/>
          </a:ln>
          <a:extLst>
            <a:ext uri="{909E8E84-426E-40DD-AFC4-6F175D3DCCD1}">
              <a14:hiddenFill xmlns:a14="http://schemas.microsoft.com/office/drawing/2010/main">
                <a:noFill/>
              </a14:hiddenFill>
            </a:ext>
          </a:extLst>
        </p:spPr>
      </p:cxnSp>
      <p:cxnSp>
        <p:nvCxnSpPr>
          <p:cNvPr id="3099" name="AutoShape 135">
            <a:extLst>
              <a:ext uri="{FF2B5EF4-FFF2-40B4-BE49-F238E27FC236}">
                <a16:creationId xmlns:a16="http://schemas.microsoft.com/office/drawing/2014/main" id="{73923844-A837-92FF-91A5-F8C462BA68FA}"/>
              </a:ext>
            </a:extLst>
          </p:cNvPr>
          <p:cNvCxnSpPr>
            <a:cxnSpLocks noChangeShapeType="1"/>
            <a:stCxn id="3075" idx="0"/>
            <a:endCxn id="3092" idx="1"/>
          </p:cNvCxnSpPr>
          <p:nvPr/>
        </p:nvCxnSpPr>
        <p:spPr bwMode="auto">
          <a:xfrm flipV="1">
            <a:off x="4613275" y="2706145"/>
            <a:ext cx="514793" cy="218030"/>
          </a:xfrm>
          <a:prstGeom prst="straightConnector1">
            <a:avLst/>
          </a:prstGeom>
          <a:noFill/>
          <a:ln w="9525">
            <a:solidFill>
              <a:srgbClr val="7030A0"/>
            </a:solidFill>
            <a:round/>
            <a:headEnd/>
            <a:tailEnd/>
          </a:ln>
          <a:extLst>
            <a:ext uri="{909E8E84-426E-40DD-AFC4-6F175D3DCCD1}">
              <a14:hiddenFill xmlns:a14="http://schemas.microsoft.com/office/drawing/2010/main">
                <a:noFill/>
              </a14:hiddenFill>
            </a:ext>
          </a:extLst>
        </p:spPr>
      </p:cxnSp>
      <p:cxnSp>
        <p:nvCxnSpPr>
          <p:cNvPr id="3100" name="AutoShape 137">
            <a:extLst>
              <a:ext uri="{FF2B5EF4-FFF2-40B4-BE49-F238E27FC236}">
                <a16:creationId xmlns:a16="http://schemas.microsoft.com/office/drawing/2014/main" id="{DD8089E6-81D4-4D12-62B9-CC2782452031}"/>
              </a:ext>
            </a:extLst>
          </p:cNvPr>
          <p:cNvCxnSpPr>
            <a:cxnSpLocks noChangeShapeType="1"/>
            <a:endCxn id="3094" idx="0"/>
          </p:cNvCxnSpPr>
          <p:nvPr/>
        </p:nvCxnSpPr>
        <p:spPr bwMode="auto">
          <a:xfrm>
            <a:off x="5519738" y="3479800"/>
            <a:ext cx="910431" cy="735013"/>
          </a:xfrm>
          <a:prstGeom prst="straightConnector1">
            <a:avLst/>
          </a:prstGeom>
          <a:noFill/>
          <a:ln w="9525">
            <a:solidFill>
              <a:srgbClr val="00B050"/>
            </a:solidFill>
            <a:round/>
            <a:headEnd/>
            <a:tailEnd/>
          </a:ln>
          <a:extLst>
            <a:ext uri="{909E8E84-426E-40DD-AFC4-6F175D3DCCD1}">
              <a14:hiddenFill xmlns:a14="http://schemas.microsoft.com/office/drawing/2010/main">
                <a:noFill/>
              </a14:hiddenFill>
            </a:ext>
          </a:extLst>
        </p:spPr>
      </p:cxnSp>
      <p:cxnSp>
        <p:nvCxnSpPr>
          <p:cNvPr id="3101" name="AutoShape 139">
            <a:extLst>
              <a:ext uri="{FF2B5EF4-FFF2-40B4-BE49-F238E27FC236}">
                <a16:creationId xmlns:a16="http://schemas.microsoft.com/office/drawing/2014/main" id="{DBC0B240-977F-A799-6C23-AB306375799F}"/>
              </a:ext>
            </a:extLst>
          </p:cNvPr>
          <p:cNvCxnSpPr>
            <a:cxnSpLocks noChangeShapeType="1"/>
            <a:stCxn id="3075" idx="1"/>
          </p:cNvCxnSpPr>
          <p:nvPr/>
        </p:nvCxnSpPr>
        <p:spPr bwMode="auto">
          <a:xfrm flipH="1">
            <a:off x="2654359" y="3186113"/>
            <a:ext cx="549216" cy="1322387"/>
          </a:xfrm>
          <a:prstGeom prst="straightConnector1">
            <a:avLst/>
          </a:prstGeom>
          <a:noFill/>
          <a:ln w="9525">
            <a:solidFill>
              <a:srgbClr val="002060"/>
            </a:solidFill>
            <a:round/>
            <a:headEnd/>
            <a:tailEnd/>
          </a:ln>
          <a:extLst>
            <a:ext uri="{909E8E84-426E-40DD-AFC4-6F175D3DCCD1}">
              <a14:hiddenFill xmlns:a14="http://schemas.microsoft.com/office/drawing/2010/main">
                <a:noFill/>
              </a14:hiddenFill>
            </a:ext>
          </a:extLst>
        </p:spPr>
      </p:cxnSp>
      <p:cxnSp>
        <p:nvCxnSpPr>
          <p:cNvPr id="3102" name="AutoShape 140">
            <a:extLst>
              <a:ext uri="{FF2B5EF4-FFF2-40B4-BE49-F238E27FC236}">
                <a16:creationId xmlns:a16="http://schemas.microsoft.com/office/drawing/2014/main" id="{155634A1-2004-A8C7-D980-F0664B89C2B8}"/>
              </a:ext>
            </a:extLst>
          </p:cNvPr>
          <p:cNvCxnSpPr>
            <a:cxnSpLocks noChangeShapeType="1"/>
            <a:stCxn id="3078" idx="1"/>
            <a:endCxn id="3082" idx="3"/>
          </p:cNvCxnSpPr>
          <p:nvPr/>
        </p:nvCxnSpPr>
        <p:spPr bwMode="auto">
          <a:xfrm flipH="1">
            <a:off x="1275953" y="4643438"/>
            <a:ext cx="641747" cy="150356"/>
          </a:xfrm>
          <a:prstGeom prst="straightConnector1">
            <a:avLst/>
          </a:prstGeom>
          <a:noFill/>
          <a:ln w="9525">
            <a:solidFill>
              <a:srgbClr val="002060"/>
            </a:solidFill>
            <a:round/>
            <a:headEnd/>
            <a:tailEnd/>
          </a:ln>
          <a:extLst>
            <a:ext uri="{909E8E84-426E-40DD-AFC4-6F175D3DCCD1}">
              <a14:hiddenFill xmlns:a14="http://schemas.microsoft.com/office/drawing/2010/main">
                <a:noFill/>
              </a14:hiddenFill>
            </a:ext>
          </a:extLst>
        </p:spPr>
      </p:cxnSp>
      <p:cxnSp>
        <p:nvCxnSpPr>
          <p:cNvPr id="3104" name="AutoShape 142">
            <a:extLst>
              <a:ext uri="{FF2B5EF4-FFF2-40B4-BE49-F238E27FC236}">
                <a16:creationId xmlns:a16="http://schemas.microsoft.com/office/drawing/2014/main" id="{1551BBED-E805-7989-0929-F57FCA07EEA2}"/>
              </a:ext>
            </a:extLst>
          </p:cNvPr>
          <p:cNvCxnSpPr>
            <a:cxnSpLocks noChangeShapeType="1"/>
            <a:stCxn id="3075" idx="1"/>
            <a:endCxn id="3087" idx="3"/>
          </p:cNvCxnSpPr>
          <p:nvPr/>
        </p:nvCxnSpPr>
        <p:spPr bwMode="auto">
          <a:xfrm flipH="1" flipV="1">
            <a:off x="2293718" y="2124123"/>
            <a:ext cx="909857" cy="1061990"/>
          </a:xfrm>
          <a:prstGeom prst="straightConnector1">
            <a:avLst/>
          </a:prstGeom>
          <a:noFill/>
          <a:ln w="9525">
            <a:solidFill>
              <a:srgbClr val="FFC000"/>
            </a:solidFill>
            <a:round/>
            <a:headEnd/>
            <a:tailEnd/>
          </a:ln>
          <a:extLst>
            <a:ext uri="{909E8E84-426E-40DD-AFC4-6F175D3DCCD1}">
              <a14:hiddenFill xmlns:a14="http://schemas.microsoft.com/office/drawing/2010/main">
                <a:noFill/>
              </a14:hiddenFill>
            </a:ext>
          </a:extLst>
        </p:spPr>
      </p:cxnSp>
      <p:cxnSp>
        <p:nvCxnSpPr>
          <p:cNvPr id="3105" name="AutoShape 144">
            <a:extLst>
              <a:ext uri="{FF2B5EF4-FFF2-40B4-BE49-F238E27FC236}">
                <a16:creationId xmlns:a16="http://schemas.microsoft.com/office/drawing/2014/main" id="{F0FFD549-638C-3A58-DBBC-7EB5DFFE969E}"/>
              </a:ext>
            </a:extLst>
          </p:cNvPr>
          <p:cNvCxnSpPr>
            <a:cxnSpLocks noChangeShapeType="1"/>
            <a:stCxn id="3094" idx="2"/>
            <a:endCxn id="3095" idx="0"/>
          </p:cNvCxnSpPr>
          <p:nvPr/>
        </p:nvCxnSpPr>
        <p:spPr bwMode="auto">
          <a:xfrm>
            <a:off x="6430169" y="4491038"/>
            <a:ext cx="341066" cy="337304"/>
          </a:xfrm>
          <a:prstGeom prst="straightConnector1">
            <a:avLst/>
          </a:prstGeom>
          <a:noFill/>
          <a:ln w="9525">
            <a:solidFill>
              <a:srgbClr val="00B050"/>
            </a:solidFill>
            <a:round/>
            <a:headEnd/>
            <a:tailEnd/>
          </a:ln>
          <a:extLst>
            <a:ext uri="{909E8E84-426E-40DD-AFC4-6F175D3DCCD1}">
              <a14:hiddenFill xmlns:a14="http://schemas.microsoft.com/office/drawing/2010/main">
                <a:noFill/>
              </a14:hiddenFill>
            </a:ext>
          </a:extLst>
        </p:spPr>
      </p:cxnSp>
      <p:cxnSp>
        <p:nvCxnSpPr>
          <p:cNvPr id="3106" name="AutoShape 145">
            <a:extLst>
              <a:ext uri="{FF2B5EF4-FFF2-40B4-BE49-F238E27FC236}">
                <a16:creationId xmlns:a16="http://schemas.microsoft.com/office/drawing/2014/main" id="{A2FF5E7C-8B39-5E38-5729-3F28EFD2A5B6}"/>
              </a:ext>
            </a:extLst>
          </p:cNvPr>
          <p:cNvCxnSpPr>
            <a:cxnSpLocks noChangeShapeType="1"/>
            <a:stCxn id="3075" idx="2"/>
            <a:endCxn id="3077" idx="0"/>
          </p:cNvCxnSpPr>
          <p:nvPr/>
        </p:nvCxnSpPr>
        <p:spPr bwMode="auto">
          <a:xfrm>
            <a:off x="4613275" y="3448050"/>
            <a:ext cx="605963" cy="439236"/>
          </a:xfrm>
          <a:prstGeom prst="straightConnector1">
            <a:avLst/>
          </a:prstGeom>
          <a:noFill/>
          <a:ln w="9525">
            <a:solidFill>
              <a:srgbClr val="FF8AD8"/>
            </a:solidFill>
            <a:round/>
            <a:headEnd/>
            <a:tailEnd/>
          </a:ln>
          <a:extLst>
            <a:ext uri="{909E8E84-426E-40DD-AFC4-6F175D3DCCD1}">
              <a14:hiddenFill xmlns:a14="http://schemas.microsoft.com/office/drawing/2010/main">
                <a:noFill/>
              </a14:hiddenFill>
            </a:ext>
          </a:extLst>
        </p:spPr>
      </p:cxnSp>
      <p:cxnSp>
        <p:nvCxnSpPr>
          <p:cNvPr id="3107" name="AutoShape 146">
            <a:extLst>
              <a:ext uri="{FF2B5EF4-FFF2-40B4-BE49-F238E27FC236}">
                <a16:creationId xmlns:a16="http://schemas.microsoft.com/office/drawing/2014/main" id="{F25677E3-1228-199B-AD08-CBC473A8A391}"/>
              </a:ext>
            </a:extLst>
          </p:cNvPr>
          <p:cNvCxnSpPr>
            <a:cxnSpLocks noChangeShapeType="1"/>
            <a:stCxn id="3077" idx="2"/>
            <a:endCxn id="3083" idx="0"/>
          </p:cNvCxnSpPr>
          <p:nvPr/>
        </p:nvCxnSpPr>
        <p:spPr bwMode="auto">
          <a:xfrm>
            <a:off x="5219238" y="4163511"/>
            <a:ext cx="448931" cy="926014"/>
          </a:xfrm>
          <a:prstGeom prst="straightConnector1">
            <a:avLst/>
          </a:prstGeom>
          <a:noFill/>
          <a:ln w="9525">
            <a:solidFill>
              <a:srgbClr val="FF8AD8"/>
            </a:solidFill>
            <a:round/>
            <a:headEnd/>
            <a:tailEnd/>
          </a:ln>
          <a:extLst>
            <a:ext uri="{909E8E84-426E-40DD-AFC4-6F175D3DCCD1}">
              <a14:hiddenFill xmlns:a14="http://schemas.microsoft.com/office/drawing/2010/main">
                <a:noFill/>
              </a14:hiddenFill>
            </a:ext>
          </a:extLst>
        </p:spPr>
      </p:cxnSp>
      <p:cxnSp>
        <p:nvCxnSpPr>
          <p:cNvPr id="3109" name="AutoShape 150">
            <a:extLst>
              <a:ext uri="{FF2B5EF4-FFF2-40B4-BE49-F238E27FC236}">
                <a16:creationId xmlns:a16="http://schemas.microsoft.com/office/drawing/2014/main" id="{662BC0E2-B7A9-8F5B-A6E9-C26C6D202EBA}"/>
              </a:ext>
            </a:extLst>
          </p:cNvPr>
          <p:cNvCxnSpPr>
            <a:cxnSpLocks noChangeShapeType="1"/>
            <a:stCxn id="3078" idx="2"/>
            <a:endCxn id="3081" idx="3"/>
          </p:cNvCxnSpPr>
          <p:nvPr/>
        </p:nvCxnSpPr>
        <p:spPr bwMode="auto">
          <a:xfrm flipH="1">
            <a:off x="1097244" y="4781550"/>
            <a:ext cx="1432438" cy="370177"/>
          </a:xfrm>
          <a:prstGeom prst="straightConnector1">
            <a:avLst/>
          </a:prstGeom>
          <a:noFill/>
          <a:ln w="9525">
            <a:solidFill>
              <a:srgbClr val="002060"/>
            </a:solidFill>
            <a:round/>
            <a:headEnd/>
            <a:tailEnd/>
          </a:ln>
          <a:extLst>
            <a:ext uri="{909E8E84-426E-40DD-AFC4-6F175D3DCCD1}">
              <a14:hiddenFill xmlns:a14="http://schemas.microsoft.com/office/drawing/2010/main">
                <a:noFill/>
              </a14:hiddenFill>
            </a:ext>
          </a:extLst>
        </p:spPr>
      </p:cxnSp>
      <p:cxnSp>
        <p:nvCxnSpPr>
          <p:cNvPr id="3110" name="AutoShape 153">
            <a:extLst>
              <a:ext uri="{FF2B5EF4-FFF2-40B4-BE49-F238E27FC236}">
                <a16:creationId xmlns:a16="http://schemas.microsoft.com/office/drawing/2014/main" id="{23C94921-CA21-C4DC-F3E0-CAEF6BDBE12D}"/>
              </a:ext>
            </a:extLst>
          </p:cNvPr>
          <p:cNvCxnSpPr>
            <a:cxnSpLocks noChangeShapeType="1"/>
            <a:stCxn id="3078" idx="2"/>
            <a:endCxn id="3079" idx="0"/>
          </p:cNvCxnSpPr>
          <p:nvPr/>
        </p:nvCxnSpPr>
        <p:spPr bwMode="auto">
          <a:xfrm>
            <a:off x="2529682" y="4781550"/>
            <a:ext cx="110251" cy="1380470"/>
          </a:xfrm>
          <a:prstGeom prst="straightConnector1">
            <a:avLst/>
          </a:prstGeom>
          <a:noFill/>
          <a:ln w="9525">
            <a:solidFill>
              <a:srgbClr val="002060"/>
            </a:solidFill>
            <a:round/>
            <a:headEnd/>
            <a:tailEnd/>
          </a:ln>
          <a:extLst>
            <a:ext uri="{909E8E84-426E-40DD-AFC4-6F175D3DCCD1}">
              <a14:hiddenFill xmlns:a14="http://schemas.microsoft.com/office/drawing/2010/main">
                <a:noFill/>
              </a14:hiddenFill>
            </a:ext>
          </a:extLst>
        </p:spPr>
      </p:cxnSp>
      <p:cxnSp>
        <p:nvCxnSpPr>
          <p:cNvPr id="3111" name="AutoShape 155">
            <a:extLst>
              <a:ext uri="{FF2B5EF4-FFF2-40B4-BE49-F238E27FC236}">
                <a16:creationId xmlns:a16="http://schemas.microsoft.com/office/drawing/2014/main" id="{2A5E0E4B-8C12-5C6B-8EA0-87DAD7DCB824}"/>
              </a:ext>
            </a:extLst>
          </p:cNvPr>
          <p:cNvCxnSpPr>
            <a:cxnSpLocks noChangeShapeType="1"/>
            <a:stCxn id="3089" idx="3"/>
            <a:endCxn id="3088" idx="0"/>
          </p:cNvCxnSpPr>
          <p:nvPr/>
        </p:nvCxnSpPr>
        <p:spPr bwMode="auto">
          <a:xfrm>
            <a:off x="1957166" y="1155615"/>
            <a:ext cx="220748" cy="331767"/>
          </a:xfrm>
          <a:prstGeom prst="straightConnector1">
            <a:avLst/>
          </a:prstGeom>
          <a:noFill/>
          <a:ln w="9525">
            <a:solidFill>
              <a:schemeClr val="bg1">
                <a:lumMod val="50000"/>
              </a:schemeClr>
            </a:solidFill>
            <a:round/>
            <a:headEnd/>
            <a:tailEnd/>
          </a:ln>
          <a:extLst>
            <a:ext uri="{909E8E84-426E-40DD-AFC4-6F175D3DCCD1}">
              <a14:hiddenFill xmlns:a14="http://schemas.microsoft.com/office/drawing/2010/main">
                <a:noFill/>
              </a14:hiddenFill>
            </a:ext>
          </a:extLst>
        </p:spPr>
      </p:cxnSp>
      <p:cxnSp>
        <p:nvCxnSpPr>
          <p:cNvPr id="3113" name="AutoShape 160">
            <a:extLst>
              <a:ext uri="{FF2B5EF4-FFF2-40B4-BE49-F238E27FC236}">
                <a16:creationId xmlns:a16="http://schemas.microsoft.com/office/drawing/2014/main" id="{B46A6213-E741-6DE1-D824-F1DA0CBDAB96}"/>
              </a:ext>
            </a:extLst>
          </p:cNvPr>
          <p:cNvCxnSpPr>
            <a:cxnSpLocks noChangeShapeType="1"/>
            <a:endCxn id="3090" idx="0"/>
          </p:cNvCxnSpPr>
          <p:nvPr/>
        </p:nvCxnSpPr>
        <p:spPr bwMode="auto">
          <a:xfrm flipH="1">
            <a:off x="1301754" y="2254693"/>
            <a:ext cx="247427" cy="222754"/>
          </a:xfrm>
          <a:prstGeom prst="straightConnector1">
            <a:avLst/>
          </a:prstGeom>
          <a:noFill/>
          <a:ln w="9525">
            <a:solidFill>
              <a:srgbClr val="FFC000"/>
            </a:solidFill>
            <a:round/>
            <a:headEnd/>
            <a:tailEnd/>
          </a:ln>
          <a:extLst>
            <a:ext uri="{909E8E84-426E-40DD-AFC4-6F175D3DCCD1}">
              <a14:hiddenFill xmlns:a14="http://schemas.microsoft.com/office/drawing/2010/main">
                <a:noFill/>
              </a14:hiddenFill>
            </a:ext>
          </a:extLst>
        </p:spPr>
      </p:cxnSp>
      <p:sp>
        <p:nvSpPr>
          <p:cNvPr id="3114" name="Text Box 163">
            <a:extLst>
              <a:ext uri="{FF2B5EF4-FFF2-40B4-BE49-F238E27FC236}">
                <a16:creationId xmlns:a16="http://schemas.microsoft.com/office/drawing/2014/main" id="{B44FDF79-B49A-BB7F-1E6C-7F623EDF039A}"/>
              </a:ext>
            </a:extLst>
          </p:cNvPr>
          <p:cNvSpPr txBox="1">
            <a:spLocks noChangeArrowheads="1"/>
          </p:cNvSpPr>
          <p:nvPr/>
        </p:nvSpPr>
        <p:spPr bwMode="auto">
          <a:xfrm>
            <a:off x="3587342" y="3798889"/>
            <a:ext cx="842962" cy="276225"/>
          </a:xfrm>
          <a:prstGeom prst="rect">
            <a:avLst/>
          </a:prstGeom>
          <a:noFill/>
          <a:ln w="38100" cmpd="dbl">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1200" b="1">
                <a:latin typeface="Albertus Extra Bold" pitchFamily="34" charset="0"/>
                <a:cs typeface="Arial" panose="020B0604020202020204" pitchFamily="34" charset="0"/>
              </a:rPr>
              <a:t>RE</a:t>
            </a:r>
            <a:endParaRPr lang="en-US" altLang="en-US" sz="1200" b="1">
              <a:latin typeface="Albertus Extra Bold" pitchFamily="34" charset="0"/>
              <a:cs typeface="Arial" panose="020B0604020202020204" pitchFamily="34" charset="0"/>
            </a:endParaRPr>
          </a:p>
        </p:txBody>
      </p:sp>
      <p:sp>
        <p:nvSpPr>
          <p:cNvPr id="3115" name="Text Box 164">
            <a:extLst>
              <a:ext uri="{FF2B5EF4-FFF2-40B4-BE49-F238E27FC236}">
                <a16:creationId xmlns:a16="http://schemas.microsoft.com/office/drawing/2014/main" id="{E5F20A17-0AE3-9B51-B7EE-873F5EBB8FFE}"/>
              </a:ext>
            </a:extLst>
          </p:cNvPr>
          <p:cNvSpPr txBox="1">
            <a:spLocks noChangeArrowheads="1"/>
          </p:cNvSpPr>
          <p:nvPr/>
        </p:nvSpPr>
        <p:spPr bwMode="auto">
          <a:xfrm>
            <a:off x="3215126" y="4300409"/>
            <a:ext cx="1804987" cy="2505301"/>
          </a:xfrm>
          <a:prstGeom prst="rect">
            <a:avLst/>
          </a:prstGeom>
          <a:noFill/>
          <a:ln w="317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buFontTx/>
              <a:buNone/>
            </a:pPr>
            <a:r>
              <a:rPr lang="en-GB" altLang="en-US" sz="800" b="1" u="sng" dirty="0">
                <a:latin typeface="Albertus Extra Bold" pitchFamily="34" charset="0"/>
              </a:rPr>
              <a:t>Religious Education </a:t>
            </a:r>
          </a:p>
          <a:p>
            <a:pPr algn="ctr">
              <a:buFontTx/>
              <a:buNone/>
            </a:pPr>
            <a:r>
              <a:rPr lang="en-GB" altLang="en-US" sz="800" b="1" u="sng" dirty="0">
                <a:latin typeface="Albertus Extra Bold" pitchFamily="34" charset="0"/>
              </a:rPr>
              <a:t>Sources                           </a:t>
            </a:r>
          </a:p>
          <a:p>
            <a:pPr algn="ctr">
              <a:buFontTx/>
              <a:buNone/>
            </a:pPr>
            <a:r>
              <a:rPr lang="en-GB" altLang="en-US" sz="800" dirty="0">
                <a:latin typeface="Albertus Extra Bold" pitchFamily="34" charset="0"/>
              </a:rPr>
              <a:t>Learning about a wide range of books and knowing their purpose. The Bible is the story of God’s love for us, told by the People of God.</a:t>
            </a:r>
          </a:p>
          <a:p>
            <a:pPr algn="ctr">
              <a:buFontTx/>
              <a:buNone/>
            </a:pPr>
            <a:endParaRPr lang="en-GB" altLang="en-US" sz="800" b="1" u="sng" dirty="0">
              <a:latin typeface="Albertus Extra Bold" pitchFamily="34" charset="0"/>
            </a:endParaRPr>
          </a:p>
          <a:p>
            <a:pPr algn="ctr">
              <a:buFontTx/>
              <a:buNone/>
            </a:pPr>
            <a:r>
              <a:rPr lang="en-GB" altLang="en-US" sz="800" b="1" u="sng" dirty="0">
                <a:latin typeface="Albertus Extra Bold" pitchFamily="34" charset="0"/>
              </a:rPr>
              <a:t>Unity</a:t>
            </a:r>
            <a:endParaRPr lang="en-GB" altLang="en-US" sz="800" b="1" dirty="0">
              <a:latin typeface="Albertus Extra Bold" pitchFamily="34" charset="0"/>
            </a:endParaRPr>
          </a:p>
          <a:p>
            <a:pPr>
              <a:buFontTx/>
              <a:buNone/>
            </a:pPr>
            <a:r>
              <a:rPr lang="en-GB" altLang="en-US" sz="800" dirty="0">
                <a:latin typeface="Albertus Extra Bold" pitchFamily="34" charset="0"/>
              </a:rPr>
              <a:t>Learning about what nourishes and what spoils friendship and unity. We will learn that the Eucharist challenges and enables us to live and grow in communion everyday.</a:t>
            </a:r>
          </a:p>
          <a:p>
            <a:pPr>
              <a:buFontTx/>
              <a:buNone/>
            </a:pPr>
            <a:endParaRPr lang="en-GB" altLang="en-US" sz="800" b="1" u="sng" dirty="0">
              <a:latin typeface="Albertus Extra Bold" pitchFamily="34" charset="0"/>
            </a:endParaRPr>
          </a:p>
          <a:p>
            <a:pPr algn="ctr">
              <a:buFontTx/>
              <a:buNone/>
            </a:pPr>
            <a:r>
              <a:rPr lang="en-GB" altLang="en-US" sz="800" b="1" u="sng" dirty="0">
                <a:latin typeface="Albertus Extra Bold" pitchFamily="34" charset="0"/>
              </a:rPr>
              <a:t>Death and New Life</a:t>
            </a:r>
          </a:p>
          <a:p>
            <a:pPr algn="ctr">
              <a:buFontTx/>
              <a:buNone/>
            </a:pPr>
            <a:r>
              <a:rPr lang="en-GB" altLang="en-US" sz="800" dirty="0">
                <a:latin typeface="Albertus Extra Bold" pitchFamily="34" charset="0"/>
              </a:rPr>
              <a:t>Using scripture to understand loss and death bring about change for people but ultimately it leads to new life.</a:t>
            </a:r>
            <a:endParaRPr lang="en-GB" altLang="en-US" sz="800" b="1" u="sng" dirty="0">
              <a:latin typeface="Albertus Extra Bold" pitchFamily="34" charset="0"/>
            </a:endParaRPr>
          </a:p>
        </p:txBody>
      </p:sp>
      <p:cxnSp>
        <p:nvCxnSpPr>
          <p:cNvPr id="3116" name="AutoShape 165">
            <a:extLst>
              <a:ext uri="{FF2B5EF4-FFF2-40B4-BE49-F238E27FC236}">
                <a16:creationId xmlns:a16="http://schemas.microsoft.com/office/drawing/2014/main" id="{E9CFF3F0-F74B-A514-36BF-6066B3BDB26E}"/>
              </a:ext>
            </a:extLst>
          </p:cNvPr>
          <p:cNvCxnSpPr>
            <a:cxnSpLocks noChangeShapeType="1"/>
            <a:stCxn id="3114" idx="2"/>
            <a:endCxn id="3115" idx="0"/>
          </p:cNvCxnSpPr>
          <p:nvPr/>
        </p:nvCxnSpPr>
        <p:spPr bwMode="auto">
          <a:xfrm>
            <a:off x="4008823" y="4075114"/>
            <a:ext cx="108797" cy="225295"/>
          </a:xfrm>
          <a:prstGeom prst="straightConnector1">
            <a:avLst/>
          </a:prstGeom>
          <a:noFill/>
          <a:ln w="9525">
            <a:solidFill>
              <a:srgbClr val="C00000"/>
            </a:solidFill>
            <a:round/>
            <a:headEnd/>
            <a:tailEnd/>
          </a:ln>
          <a:extLst>
            <a:ext uri="{909E8E84-426E-40DD-AFC4-6F175D3DCCD1}">
              <a14:hiddenFill xmlns:a14="http://schemas.microsoft.com/office/drawing/2010/main">
                <a:noFill/>
              </a14:hiddenFill>
            </a:ext>
          </a:extLst>
        </p:spPr>
      </p:cxnSp>
      <p:cxnSp>
        <p:nvCxnSpPr>
          <p:cNvPr id="3117" name="AutoShape 166">
            <a:extLst>
              <a:ext uri="{FF2B5EF4-FFF2-40B4-BE49-F238E27FC236}">
                <a16:creationId xmlns:a16="http://schemas.microsoft.com/office/drawing/2014/main" id="{B9D6FFB4-51C8-FD35-938C-B2A5DB707485}"/>
              </a:ext>
            </a:extLst>
          </p:cNvPr>
          <p:cNvCxnSpPr>
            <a:cxnSpLocks noChangeShapeType="1"/>
            <a:stCxn id="3075" idx="2"/>
            <a:endCxn id="3114" idx="0"/>
          </p:cNvCxnSpPr>
          <p:nvPr/>
        </p:nvCxnSpPr>
        <p:spPr bwMode="auto">
          <a:xfrm flipH="1">
            <a:off x="4008823" y="3448050"/>
            <a:ext cx="604452" cy="350839"/>
          </a:xfrm>
          <a:prstGeom prst="straightConnector1">
            <a:avLst/>
          </a:prstGeom>
          <a:noFill/>
          <a:ln w="9525">
            <a:solidFill>
              <a:srgbClr val="C00000"/>
            </a:solidFill>
            <a:round/>
            <a:headEnd/>
            <a:tailEnd/>
          </a:ln>
          <a:extLst>
            <a:ext uri="{909E8E84-426E-40DD-AFC4-6F175D3DCCD1}">
              <a14:hiddenFill xmlns:a14="http://schemas.microsoft.com/office/drawing/2010/main">
                <a:noFill/>
              </a14:hiddenFill>
            </a:ext>
          </a:extLst>
        </p:spPr>
      </p:cxnSp>
      <p:cxnSp>
        <p:nvCxnSpPr>
          <p:cNvPr id="3118" name="AutoShape 170">
            <a:extLst>
              <a:ext uri="{FF2B5EF4-FFF2-40B4-BE49-F238E27FC236}">
                <a16:creationId xmlns:a16="http://schemas.microsoft.com/office/drawing/2014/main" id="{02383287-F151-C8AC-F327-1367CD41228E}"/>
              </a:ext>
            </a:extLst>
          </p:cNvPr>
          <p:cNvCxnSpPr>
            <a:cxnSpLocks noChangeShapeType="1"/>
            <a:stCxn id="3092" idx="0"/>
            <a:endCxn id="2115" idx="2"/>
          </p:cNvCxnSpPr>
          <p:nvPr/>
        </p:nvCxnSpPr>
        <p:spPr bwMode="auto">
          <a:xfrm flipV="1">
            <a:off x="5740050" y="2391999"/>
            <a:ext cx="158420" cy="176033"/>
          </a:xfrm>
          <a:prstGeom prst="straightConnector1">
            <a:avLst/>
          </a:prstGeom>
          <a:noFill/>
          <a:ln w="9525">
            <a:solidFill>
              <a:srgbClr val="7030A0"/>
            </a:solidFill>
            <a:round/>
            <a:headEnd/>
            <a:tailEnd/>
          </a:ln>
          <a:extLst>
            <a:ext uri="{909E8E84-426E-40DD-AFC4-6F175D3DCCD1}">
              <a14:hiddenFill xmlns:a14="http://schemas.microsoft.com/office/drawing/2010/main">
                <a:noFill/>
              </a14:hiddenFill>
            </a:ext>
          </a:extLst>
        </p:spPr>
      </p:cxnSp>
      <p:sp>
        <p:nvSpPr>
          <p:cNvPr id="3119" name="Text Box 171">
            <a:extLst>
              <a:ext uri="{FF2B5EF4-FFF2-40B4-BE49-F238E27FC236}">
                <a16:creationId xmlns:a16="http://schemas.microsoft.com/office/drawing/2014/main" id="{C8ACD282-0C09-D013-491B-E6D1F67C3726}"/>
              </a:ext>
            </a:extLst>
          </p:cNvPr>
          <p:cNvSpPr txBox="1">
            <a:spLocks noChangeArrowheads="1"/>
          </p:cNvSpPr>
          <p:nvPr/>
        </p:nvSpPr>
        <p:spPr bwMode="auto">
          <a:xfrm>
            <a:off x="7635520" y="1370506"/>
            <a:ext cx="1223962" cy="461665"/>
          </a:xfrm>
          <a:prstGeom prst="rect">
            <a:avLst/>
          </a:prstGeom>
          <a:noFill/>
          <a:ln w="38100" cmpd="dbl">
            <a:solidFill>
              <a:srgbClr val="92D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1200" b="1" dirty="0">
                <a:latin typeface="Albertus Extra Bold" pitchFamily="34" charset="0"/>
                <a:cs typeface="Arial" panose="020B0604020202020204" pitchFamily="34" charset="0"/>
              </a:rPr>
              <a:t>History &amp; Geography</a:t>
            </a:r>
            <a:r>
              <a:rPr lang="en-GB" altLang="en-US" sz="1200" dirty="0">
                <a:latin typeface="Comic Sans MS" panose="030F0902030302020204" pitchFamily="66" charset="0"/>
                <a:cs typeface="Arial" panose="020B0604020202020204" pitchFamily="34" charset="0"/>
              </a:rPr>
              <a:t> </a:t>
            </a:r>
          </a:p>
        </p:txBody>
      </p:sp>
      <p:sp>
        <p:nvSpPr>
          <p:cNvPr id="3120" name="Text Box 172">
            <a:extLst>
              <a:ext uri="{FF2B5EF4-FFF2-40B4-BE49-F238E27FC236}">
                <a16:creationId xmlns:a16="http://schemas.microsoft.com/office/drawing/2014/main" id="{E435421F-BE24-DAFF-FB88-AA95F82891EC}"/>
              </a:ext>
            </a:extLst>
          </p:cNvPr>
          <p:cNvSpPr txBox="1">
            <a:spLocks noChangeArrowheads="1"/>
          </p:cNvSpPr>
          <p:nvPr/>
        </p:nvSpPr>
        <p:spPr bwMode="auto">
          <a:xfrm>
            <a:off x="7189345" y="2083739"/>
            <a:ext cx="1855875" cy="2128275"/>
          </a:xfrm>
          <a:prstGeom prst="rect">
            <a:avLst/>
          </a:prstGeom>
          <a:noFill/>
          <a:ln w="3175">
            <a:solidFill>
              <a:srgbClr val="92D05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700" b="1" u="sng" dirty="0">
                <a:latin typeface="Comic Sans MS" panose="030F0902030302020204" pitchFamily="66" charset="0"/>
                <a:cs typeface="Arial" panose="020B0604020202020204" pitchFamily="34" charset="0"/>
              </a:rPr>
              <a:t>History: Ancient Mayan Civilisation</a:t>
            </a:r>
          </a:p>
          <a:p>
            <a:pPr>
              <a:buNone/>
            </a:pPr>
            <a:r>
              <a:rPr lang="en-GB" sz="700" dirty="0">
                <a:effectLst/>
                <a:latin typeface="Comic Sans MS" panose="030F0902030302020204" pitchFamily="66" charset="0"/>
                <a:ea typeface="Calibri" panose="020F0502020204030204" pitchFamily="34" charset="0"/>
                <a:cs typeface="Times New Roman" panose="02020603050405020304" pitchFamily="18" charset="0"/>
              </a:rPr>
              <a:t>Mayan Ruins, Mayan Artefacts, Mayan City States, Mayan Gods and Religion</a:t>
            </a:r>
          </a:p>
          <a:p>
            <a:pPr>
              <a:buNone/>
            </a:pPr>
            <a:r>
              <a:rPr lang="en-GB" sz="700" dirty="0">
                <a:effectLst/>
                <a:latin typeface="Comic Sans MS" panose="030F0902030302020204" pitchFamily="66" charset="0"/>
                <a:ea typeface="Calibri" panose="020F0502020204030204" pitchFamily="34" charset="0"/>
                <a:cs typeface="Times New Roman" panose="02020603050405020304" pitchFamily="18" charset="0"/>
              </a:rPr>
              <a:t>Mayan Daily Life, Mayan Writing, End of Mayan Civilisation.</a:t>
            </a:r>
          </a:p>
          <a:p>
            <a:pPr algn="ctr" eaLnBrk="1" hangingPunct="1">
              <a:spcBef>
                <a:spcPct val="50000"/>
              </a:spcBef>
              <a:buFontTx/>
              <a:buNone/>
            </a:pPr>
            <a:endParaRPr lang="en-GB" altLang="en-US" sz="700" b="1" u="sng" dirty="0">
              <a:latin typeface="Comic Sans MS" panose="030F0902030302020204" pitchFamily="66" charset="0"/>
              <a:cs typeface="Arial" panose="020B0604020202020204" pitchFamily="34" charset="0"/>
            </a:endParaRPr>
          </a:p>
          <a:p>
            <a:pPr algn="ctr" eaLnBrk="1" hangingPunct="1">
              <a:spcBef>
                <a:spcPct val="50000"/>
              </a:spcBef>
              <a:buFontTx/>
              <a:buNone/>
            </a:pPr>
            <a:r>
              <a:rPr lang="en-GB" altLang="en-US" sz="700" b="1" u="sng" dirty="0">
                <a:latin typeface="Comic Sans MS" panose="030F0902030302020204" pitchFamily="66" charset="0"/>
                <a:cs typeface="Arial" panose="020B0604020202020204" pitchFamily="34" charset="0"/>
              </a:rPr>
              <a:t>Geography: Ancient Maya and North America</a:t>
            </a:r>
          </a:p>
          <a:p>
            <a:pPr eaLnBrk="1" hangingPunct="1">
              <a:spcBef>
                <a:spcPct val="50000"/>
              </a:spcBef>
              <a:buNone/>
            </a:pPr>
            <a:r>
              <a:rPr lang="en-GB" sz="700" dirty="0">
                <a:effectLst/>
                <a:latin typeface="Comic Sans MS" panose="030F0902030302020204" pitchFamily="66" charset="0"/>
                <a:ea typeface="Calibri" panose="020F0502020204030204" pitchFamily="34" charset="0"/>
                <a:cs typeface="Times New Roman" panose="02020603050405020304" pitchFamily="18" charset="0"/>
              </a:rPr>
              <a:t>Where did the Mayans live? Exploring Mesoamerica, Modern Maya, Location and Countries of South America, Climate in South America, Mountain Ranges of South America, Human Geography of South America, Trade and Industry in South America, In-Depth study of a South American country and comparisons with the UK.</a:t>
            </a:r>
          </a:p>
        </p:txBody>
      </p:sp>
      <p:cxnSp>
        <p:nvCxnSpPr>
          <p:cNvPr id="3121" name="AutoShape 173">
            <a:extLst>
              <a:ext uri="{FF2B5EF4-FFF2-40B4-BE49-F238E27FC236}">
                <a16:creationId xmlns:a16="http://schemas.microsoft.com/office/drawing/2014/main" id="{183F8E09-B49F-38BF-A4C5-12CB172D78C9}"/>
              </a:ext>
            </a:extLst>
          </p:cNvPr>
          <p:cNvCxnSpPr>
            <a:cxnSpLocks noChangeShapeType="1"/>
            <a:stCxn id="3075" idx="3"/>
            <a:endCxn id="3119" idx="1"/>
          </p:cNvCxnSpPr>
          <p:nvPr/>
        </p:nvCxnSpPr>
        <p:spPr bwMode="auto">
          <a:xfrm flipV="1">
            <a:off x="6022975" y="1601339"/>
            <a:ext cx="1612545" cy="1584774"/>
          </a:xfrm>
          <a:prstGeom prst="straightConnector1">
            <a:avLst/>
          </a:prstGeom>
          <a:noFill/>
          <a:ln w="9525">
            <a:solidFill>
              <a:srgbClr val="92D050"/>
            </a:solidFill>
            <a:round/>
            <a:headEnd/>
            <a:tailEnd/>
          </a:ln>
          <a:extLst>
            <a:ext uri="{909E8E84-426E-40DD-AFC4-6F175D3DCCD1}">
              <a14:hiddenFill xmlns:a14="http://schemas.microsoft.com/office/drawing/2010/main">
                <a:noFill/>
              </a14:hiddenFill>
            </a:ext>
          </a:extLst>
        </p:spPr>
      </p:cxnSp>
      <p:sp>
        <p:nvSpPr>
          <p:cNvPr id="2236" name="AutoShape 188">
            <a:extLst>
              <a:ext uri="{FF2B5EF4-FFF2-40B4-BE49-F238E27FC236}">
                <a16:creationId xmlns:a16="http://schemas.microsoft.com/office/drawing/2014/main" id="{BCD530B0-5145-4DD9-A368-0D62DF122F65}"/>
              </a:ext>
            </a:extLst>
          </p:cNvPr>
          <p:cNvSpPr>
            <a:spLocks noChangeArrowheads="1"/>
          </p:cNvSpPr>
          <p:nvPr/>
        </p:nvSpPr>
        <p:spPr bwMode="auto">
          <a:xfrm>
            <a:off x="4128" y="5911689"/>
            <a:ext cx="1804987" cy="915334"/>
          </a:xfrm>
          <a:prstGeom prst="irregularSeal2">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eaLnBrk="1" hangingPunct="1">
              <a:defRPr/>
            </a:pPr>
            <a:endParaRPr lang="en-GB"/>
          </a:p>
        </p:txBody>
      </p:sp>
      <p:sp>
        <p:nvSpPr>
          <p:cNvPr id="3124" name="Text Box 190">
            <a:extLst>
              <a:ext uri="{FF2B5EF4-FFF2-40B4-BE49-F238E27FC236}">
                <a16:creationId xmlns:a16="http://schemas.microsoft.com/office/drawing/2014/main" id="{D00544A2-B436-F6AE-5BF1-4921E1C3C0F0}"/>
              </a:ext>
            </a:extLst>
          </p:cNvPr>
          <p:cNvSpPr txBox="1">
            <a:spLocks noChangeArrowheads="1"/>
          </p:cNvSpPr>
          <p:nvPr/>
        </p:nvSpPr>
        <p:spPr bwMode="auto">
          <a:xfrm>
            <a:off x="239196" y="6311228"/>
            <a:ext cx="118627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800" b="1" dirty="0">
                <a:latin typeface="Comic Sans MS" panose="030F0902030302020204" pitchFamily="66" charset="0"/>
              </a:rPr>
              <a:t>ENRICHMENT</a:t>
            </a:r>
          </a:p>
          <a:p>
            <a:pPr marL="171450" indent="-171450" algn="ctr" eaLnBrk="1" hangingPunct="1">
              <a:spcBef>
                <a:spcPct val="50000"/>
              </a:spcBef>
            </a:pPr>
            <a:endParaRPr lang="en-GB" altLang="en-US" sz="800" b="1" dirty="0">
              <a:latin typeface="Comic Sans MS" panose="030F0902030302020204" pitchFamily="66" charset="0"/>
            </a:endParaRPr>
          </a:p>
        </p:txBody>
      </p:sp>
      <p:sp>
        <p:nvSpPr>
          <p:cNvPr id="2115" name="Text Box 125">
            <a:extLst>
              <a:ext uri="{FF2B5EF4-FFF2-40B4-BE49-F238E27FC236}">
                <a16:creationId xmlns:a16="http://schemas.microsoft.com/office/drawing/2014/main" id="{4C989F9B-5352-47D3-87BD-0B4BB6E618C9}"/>
              </a:ext>
            </a:extLst>
          </p:cNvPr>
          <p:cNvSpPr txBox="1">
            <a:spLocks noChangeArrowheads="1"/>
          </p:cNvSpPr>
          <p:nvPr/>
        </p:nvSpPr>
        <p:spPr bwMode="auto">
          <a:xfrm>
            <a:off x="4970532" y="760783"/>
            <a:ext cx="1855875" cy="1631216"/>
          </a:xfrm>
          <a:prstGeom prst="rect">
            <a:avLst/>
          </a:prstGeom>
          <a:noFill/>
          <a:ln w="3175">
            <a:solidFill>
              <a:srgbClr val="7030A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defRPr/>
            </a:pPr>
            <a:r>
              <a:rPr lang="en-US" altLang="en-US" sz="800" b="1" u="sng" dirty="0">
                <a:latin typeface="Comic Sans MS" pitchFamily="66" charset="0"/>
              </a:rPr>
              <a:t>Texts – Macbeth, </a:t>
            </a:r>
            <a:r>
              <a:rPr lang="en-GB" altLang="en-US" sz="800" b="1" u="sng" dirty="0">
                <a:latin typeface="Comic Sans MS" panose="030F0702030302020204" pitchFamily="66" charset="0"/>
              </a:rPr>
              <a:t>The Teacher Pleaser and The Giant’s Necklace</a:t>
            </a:r>
            <a:endParaRPr lang="en-US" altLang="en-US" sz="800" b="1" u="sng" dirty="0">
              <a:latin typeface="Comic Sans MS" pitchFamily="66" charset="0"/>
            </a:endParaRPr>
          </a:p>
          <a:p>
            <a:pPr eaLnBrk="1" hangingPunct="1">
              <a:spcBef>
                <a:spcPct val="0"/>
              </a:spcBef>
              <a:buFontTx/>
              <a:buNone/>
              <a:defRPr/>
            </a:pPr>
            <a:r>
              <a:rPr lang="en-GB" altLang="en-US" sz="700" dirty="0">
                <a:latin typeface="Comic Sans MS" panose="030F0702030302020204" pitchFamily="66" charset="0"/>
              </a:rPr>
              <a:t>These texts will be used to inspire writing. The children will write for a range of purposes/audiences including:</a:t>
            </a:r>
          </a:p>
          <a:p>
            <a:pPr marL="171450" indent="-171450" eaLnBrk="1" hangingPunct="1">
              <a:spcBef>
                <a:spcPct val="0"/>
              </a:spcBef>
              <a:defRPr/>
            </a:pPr>
            <a:r>
              <a:rPr lang="en-GB" altLang="en-US" sz="700" dirty="0">
                <a:latin typeface="Comic Sans MS" panose="030F0702030302020204" pitchFamily="66" charset="0"/>
              </a:rPr>
              <a:t>Descriptive writing</a:t>
            </a:r>
          </a:p>
          <a:p>
            <a:pPr marL="171450" indent="-171450" eaLnBrk="1" hangingPunct="1">
              <a:spcBef>
                <a:spcPct val="0"/>
              </a:spcBef>
              <a:defRPr/>
            </a:pPr>
            <a:r>
              <a:rPr lang="en-GB" altLang="en-US" sz="700" dirty="0">
                <a:latin typeface="Comic Sans MS" panose="030F0702030302020204" pitchFamily="66" charset="0"/>
              </a:rPr>
              <a:t>Non-Chronological Report</a:t>
            </a:r>
          </a:p>
          <a:p>
            <a:pPr marL="171450" indent="-171450" eaLnBrk="1" hangingPunct="1">
              <a:spcBef>
                <a:spcPct val="0"/>
              </a:spcBef>
              <a:defRPr/>
            </a:pPr>
            <a:r>
              <a:rPr lang="en-GB" altLang="en-US" sz="700" dirty="0">
                <a:latin typeface="Comic Sans MS" panose="030F0702030302020204" pitchFamily="66" charset="0"/>
              </a:rPr>
              <a:t>Retelling</a:t>
            </a:r>
          </a:p>
          <a:p>
            <a:pPr marL="171450" indent="-171450" eaLnBrk="1" hangingPunct="1">
              <a:spcBef>
                <a:spcPct val="0"/>
              </a:spcBef>
              <a:defRPr/>
            </a:pPr>
            <a:r>
              <a:rPr lang="en-GB" altLang="en-US" sz="700" dirty="0">
                <a:latin typeface="Comic Sans MS" panose="030F0702030302020204" pitchFamily="66" charset="0"/>
              </a:rPr>
              <a:t>Playscripts</a:t>
            </a:r>
          </a:p>
          <a:p>
            <a:pPr marL="171450" indent="-171450" eaLnBrk="1" hangingPunct="1">
              <a:spcBef>
                <a:spcPct val="0"/>
              </a:spcBef>
              <a:defRPr/>
            </a:pPr>
            <a:r>
              <a:rPr lang="en-GB" altLang="en-US" sz="700" dirty="0">
                <a:latin typeface="Comic Sans MS" panose="030F0702030302020204" pitchFamily="66" charset="0"/>
              </a:rPr>
              <a:t>Narratives</a:t>
            </a:r>
          </a:p>
          <a:p>
            <a:pPr marL="171450" indent="-171450" eaLnBrk="1" hangingPunct="1">
              <a:spcBef>
                <a:spcPct val="0"/>
              </a:spcBef>
              <a:defRPr/>
            </a:pPr>
            <a:r>
              <a:rPr lang="en-GB" altLang="en-US" sz="700" dirty="0">
                <a:latin typeface="Comic Sans MS" panose="030F0702030302020204" pitchFamily="66" charset="0"/>
              </a:rPr>
              <a:t>Monologues/Soliloquys.</a:t>
            </a:r>
          </a:p>
          <a:p>
            <a:pPr marL="171450" indent="-171450" eaLnBrk="1" hangingPunct="1">
              <a:spcBef>
                <a:spcPct val="0"/>
              </a:spcBef>
              <a:defRPr/>
            </a:pPr>
            <a:r>
              <a:rPr lang="en-GB" altLang="en-US" sz="700" dirty="0">
                <a:latin typeface="Comic Sans MS" panose="030F0702030302020204" pitchFamily="66" charset="0"/>
              </a:rPr>
              <a:t>Letters </a:t>
            </a:r>
          </a:p>
          <a:p>
            <a:pPr marL="171450" indent="-171450" eaLnBrk="1" hangingPunct="1">
              <a:spcBef>
                <a:spcPct val="0"/>
              </a:spcBef>
              <a:defRPr/>
            </a:pPr>
            <a:r>
              <a:rPr lang="en-GB" altLang="en-US" sz="700" dirty="0">
                <a:latin typeface="Comic Sans MS" panose="030F0702030302020204" pitchFamily="66" charset="0"/>
              </a:rPr>
              <a:t>Poetry</a:t>
            </a:r>
          </a:p>
          <a:p>
            <a:pPr marL="171450" indent="-171450" eaLnBrk="1" hangingPunct="1">
              <a:spcBef>
                <a:spcPct val="0"/>
              </a:spcBef>
              <a:defRPr/>
            </a:pPr>
            <a:r>
              <a:rPr lang="en-GB" altLang="en-US" sz="700" dirty="0">
                <a:latin typeface="Comic Sans MS" panose="030F0702030302020204" pitchFamily="66" charset="0"/>
              </a:rPr>
              <a:t>Characters Analysis</a:t>
            </a:r>
          </a:p>
        </p:txBody>
      </p:sp>
      <p:grpSp>
        <p:nvGrpSpPr>
          <p:cNvPr id="3198" name="Group 3197">
            <a:extLst>
              <a:ext uri="{FF2B5EF4-FFF2-40B4-BE49-F238E27FC236}">
                <a16:creationId xmlns:a16="http://schemas.microsoft.com/office/drawing/2014/main" id="{54B4A43C-EE4A-3CFE-9535-6C2DE829CB33}"/>
              </a:ext>
            </a:extLst>
          </p:cNvPr>
          <p:cNvGrpSpPr/>
          <p:nvPr/>
        </p:nvGrpSpPr>
        <p:grpSpPr>
          <a:xfrm>
            <a:off x="-44965" y="1219924"/>
            <a:ext cx="1223962" cy="972697"/>
            <a:chOff x="-43223" y="1046162"/>
            <a:chExt cx="1125538" cy="1054182"/>
          </a:xfrm>
        </p:grpSpPr>
        <p:sp>
          <p:nvSpPr>
            <p:cNvPr id="3" name="Oval 2">
              <a:extLst>
                <a:ext uri="{FF2B5EF4-FFF2-40B4-BE49-F238E27FC236}">
                  <a16:creationId xmlns:a16="http://schemas.microsoft.com/office/drawing/2014/main" id="{BDD5AD9D-DAC6-429A-9821-57397DC11763}"/>
                </a:ext>
              </a:extLst>
            </p:cNvPr>
            <p:cNvSpPr/>
            <p:nvPr/>
          </p:nvSpPr>
          <p:spPr>
            <a:xfrm>
              <a:off x="6646" y="1046162"/>
              <a:ext cx="1023344" cy="1054182"/>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3127" name="TextBox 3">
              <a:extLst>
                <a:ext uri="{FF2B5EF4-FFF2-40B4-BE49-F238E27FC236}">
                  <a16:creationId xmlns:a16="http://schemas.microsoft.com/office/drawing/2014/main" id="{F85BA583-C255-4E41-A379-DF3784C75FCD}"/>
                </a:ext>
              </a:extLst>
            </p:cNvPr>
            <p:cNvSpPr txBox="1">
              <a:spLocks noChangeArrowheads="1"/>
            </p:cNvSpPr>
            <p:nvPr/>
          </p:nvSpPr>
          <p:spPr bwMode="auto">
            <a:xfrm>
              <a:off x="-43223" y="1059275"/>
              <a:ext cx="1125538"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1100" b="1" dirty="0">
                  <a:latin typeface="Albertus Extra Bold" pitchFamily="34" charset="0"/>
                </a:rPr>
                <a:t>Please </a:t>
              </a:r>
            </a:p>
            <a:p>
              <a:pPr algn="ctr" eaLnBrk="1" hangingPunct="1">
                <a:spcBef>
                  <a:spcPct val="0"/>
                </a:spcBef>
                <a:buFontTx/>
                <a:buNone/>
              </a:pPr>
              <a:r>
                <a:rPr lang="en-GB" altLang="en-US" sz="1100" b="1" dirty="0">
                  <a:latin typeface="Albertus Extra Bold" pitchFamily="34" charset="0"/>
                </a:rPr>
                <a:t>encourage</a:t>
              </a:r>
            </a:p>
            <a:p>
              <a:pPr algn="ctr" eaLnBrk="1" hangingPunct="1">
                <a:spcBef>
                  <a:spcPct val="0"/>
                </a:spcBef>
                <a:buFontTx/>
                <a:buNone/>
              </a:pPr>
              <a:r>
                <a:rPr lang="en-GB" altLang="en-US" sz="1100" b="1" dirty="0">
                  <a:latin typeface="Albertus Extra Bold" pitchFamily="34" charset="0"/>
                </a:rPr>
                <a:t> your child to read</a:t>
              </a:r>
            </a:p>
            <a:p>
              <a:pPr algn="ctr" eaLnBrk="1" hangingPunct="1">
                <a:spcBef>
                  <a:spcPct val="0"/>
                </a:spcBef>
                <a:buFontTx/>
                <a:buNone/>
              </a:pPr>
              <a:r>
                <a:rPr lang="en-GB" altLang="en-US" sz="1100" b="1" dirty="0">
                  <a:latin typeface="Albertus Extra Bold" pitchFamily="34" charset="0"/>
                </a:rPr>
                <a:t> each day</a:t>
              </a:r>
            </a:p>
          </p:txBody>
        </p:sp>
      </p:grpSp>
      <p:sp>
        <p:nvSpPr>
          <p:cNvPr id="4" name="Oval 2">
            <a:extLst>
              <a:ext uri="{FF2B5EF4-FFF2-40B4-BE49-F238E27FC236}">
                <a16:creationId xmlns:a16="http://schemas.microsoft.com/office/drawing/2014/main" id="{D3C62772-503F-4A7B-9DD8-B40DB5FEE734}"/>
              </a:ext>
            </a:extLst>
          </p:cNvPr>
          <p:cNvSpPr/>
          <p:nvPr/>
        </p:nvSpPr>
        <p:spPr>
          <a:xfrm>
            <a:off x="7831213" y="117062"/>
            <a:ext cx="1255712" cy="1170782"/>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GB" sz="800" dirty="0">
                <a:solidFill>
                  <a:schemeClr val="tx1"/>
                </a:solidFill>
                <a:latin typeface="Comic Sans MS" pitchFamily="66" charset="0"/>
              </a:rPr>
              <a:t>Home learning usually set on Monday for Wednesday, Wednesday for Friday and Friday for Tuesday. </a:t>
            </a:r>
          </a:p>
        </p:txBody>
      </p:sp>
      <p:sp>
        <p:nvSpPr>
          <p:cNvPr id="3129" name="Text Box 73">
            <a:extLst>
              <a:ext uri="{FF2B5EF4-FFF2-40B4-BE49-F238E27FC236}">
                <a16:creationId xmlns:a16="http://schemas.microsoft.com/office/drawing/2014/main" id="{D8E712B2-A4D3-A2DC-0D9B-1919EED4FBAA}"/>
              </a:ext>
            </a:extLst>
          </p:cNvPr>
          <p:cNvSpPr txBox="1">
            <a:spLocks noChangeArrowheads="1"/>
          </p:cNvSpPr>
          <p:nvPr/>
        </p:nvSpPr>
        <p:spPr bwMode="auto">
          <a:xfrm>
            <a:off x="2182605" y="793592"/>
            <a:ext cx="914400" cy="461665"/>
          </a:xfrm>
          <a:prstGeom prst="rect">
            <a:avLst/>
          </a:prstGeom>
          <a:noFill/>
          <a:ln w="3175">
            <a:solidFill>
              <a:schemeClr val="bg1">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US" altLang="en-US" sz="800" b="1" u="sng" dirty="0">
                <a:latin typeface="Comic Sans MS" panose="030F0902030302020204" pitchFamily="66" charset="0"/>
              </a:rPr>
              <a:t>Data And Information Introduction</a:t>
            </a:r>
          </a:p>
        </p:txBody>
      </p:sp>
      <p:cxnSp>
        <p:nvCxnSpPr>
          <p:cNvPr id="3130" name="AutoShape 134">
            <a:extLst>
              <a:ext uri="{FF2B5EF4-FFF2-40B4-BE49-F238E27FC236}">
                <a16:creationId xmlns:a16="http://schemas.microsoft.com/office/drawing/2014/main" id="{14217E28-0824-997A-28BF-7FD1F6CA8D28}"/>
              </a:ext>
            </a:extLst>
          </p:cNvPr>
          <p:cNvCxnSpPr>
            <a:cxnSpLocks noChangeShapeType="1"/>
            <a:stCxn id="3080" idx="0"/>
            <a:endCxn id="3078" idx="2"/>
          </p:cNvCxnSpPr>
          <p:nvPr/>
        </p:nvCxnSpPr>
        <p:spPr bwMode="auto">
          <a:xfrm flipV="1">
            <a:off x="1928701" y="4781550"/>
            <a:ext cx="600981" cy="915701"/>
          </a:xfrm>
          <a:prstGeom prst="straightConnector1">
            <a:avLst/>
          </a:prstGeom>
          <a:noFill/>
          <a:ln w="9525">
            <a:solidFill>
              <a:srgbClr val="002060"/>
            </a:solidFill>
            <a:round/>
            <a:headEnd/>
            <a:tailEnd/>
          </a:ln>
          <a:extLst>
            <a:ext uri="{909E8E84-426E-40DD-AFC4-6F175D3DCCD1}">
              <a14:hiddenFill xmlns:a14="http://schemas.microsoft.com/office/drawing/2010/main">
                <a:noFill/>
              </a14:hiddenFill>
            </a:ext>
          </a:extLst>
        </p:spPr>
      </p:cxnSp>
      <p:pic>
        <p:nvPicPr>
          <p:cNvPr id="3131" name="Picture 80">
            <a:extLst>
              <a:ext uri="{FF2B5EF4-FFF2-40B4-BE49-F238E27FC236}">
                <a16:creationId xmlns:a16="http://schemas.microsoft.com/office/drawing/2014/main" id="{440F5DA0-5EDB-C3BF-C2ED-C7DE7E13FB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7843"/>
            <a:ext cx="785813" cy="79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135" name="AutoShape 155">
            <a:extLst>
              <a:ext uri="{FF2B5EF4-FFF2-40B4-BE49-F238E27FC236}">
                <a16:creationId xmlns:a16="http://schemas.microsoft.com/office/drawing/2014/main" id="{3B3A6B0F-405D-836F-2A2B-DC682A9B7FDE}"/>
              </a:ext>
            </a:extLst>
          </p:cNvPr>
          <p:cNvCxnSpPr>
            <a:cxnSpLocks noChangeShapeType="1"/>
            <a:stCxn id="3129" idx="2"/>
            <a:endCxn id="3088" idx="0"/>
          </p:cNvCxnSpPr>
          <p:nvPr/>
        </p:nvCxnSpPr>
        <p:spPr bwMode="auto">
          <a:xfrm flipH="1">
            <a:off x="2177914" y="1255257"/>
            <a:ext cx="461891" cy="23212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3136" name="Text Box 118">
            <a:extLst>
              <a:ext uri="{FF2B5EF4-FFF2-40B4-BE49-F238E27FC236}">
                <a16:creationId xmlns:a16="http://schemas.microsoft.com/office/drawing/2014/main" id="{2034FF16-1E8A-6750-8145-1BAEC12EFF17}"/>
              </a:ext>
            </a:extLst>
          </p:cNvPr>
          <p:cNvSpPr txBox="1">
            <a:spLocks noChangeArrowheads="1"/>
          </p:cNvSpPr>
          <p:nvPr/>
        </p:nvSpPr>
        <p:spPr bwMode="auto">
          <a:xfrm>
            <a:off x="7831213" y="4718616"/>
            <a:ext cx="995362" cy="276225"/>
          </a:xfrm>
          <a:prstGeom prst="rect">
            <a:avLst/>
          </a:prstGeom>
          <a:solidFill>
            <a:schemeClr val="bg1"/>
          </a:solidFill>
          <a:ln w="38100" cmpd="dbl">
            <a:solidFill>
              <a:schemeClr val="bg2"/>
            </a:solidFill>
            <a:miter lim="800000"/>
            <a:headEnd/>
            <a:tailEnd/>
          </a:ln>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1200" b="1">
                <a:latin typeface="Albertus Extra Bold" pitchFamily="34" charset="0"/>
                <a:cs typeface="Arial" panose="020B0604020202020204" pitchFamily="34" charset="0"/>
              </a:rPr>
              <a:t>Music</a:t>
            </a:r>
          </a:p>
        </p:txBody>
      </p:sp>
      <p:sp>
        <p:nvSpPr>
          <p:cNvPr id="3137" name="Text Box 118">
            <a:extLst>
              <a:ext uri="{FF2B5EF4-FFF2-40B4-BE49-F238E27FC236}">
                <a16:creationId xmlns:a16="http://schemas.microsoft.com/office/drawing/2014/main" id="{B83851FF-37FC-48A9-F889-5A48395D1A47}"/>
              </a:ext>
            </a:extLst>
          </p:cNvPr>
          <p:cNvSpPr txBox="1">
            <a:spLocks noChangeArrowheads="1"/>
          </p:cNvSpPr>
          <p:nvPr/>
        </p:nvSpPr>
        <p:spPr bwMode="auto">
          <a:xfrm>
            <a:off x="7890743" y="6497433"/>
            <a:ext cx="995362" cy="276225"/>
          </a:xfrm>
          <a:prstGeom prst="rect">
            <a:avLst/>
          </a:prstGeom>
          <a:noFill/>
          <a:ln w="38100" cmpd="dbl">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1200" b="1" dirty="0">
                <a:latin typeface="Albertus Extra Bold" pitchFamily="34" charset="0"/>
                <a:cs typeface="Arial" panose="020B0604020202020204" pitchFamily="34" charset="0"/>
              </a:rPr>
              <a:t>French</a:t>
            </a:r>
          </a:p>
        </p:txBody>
      </p:sp>
      <p:sp>
        <p:nvSpPr>
          <p:cNvPr id="3140" name="Text Box 172">
            <a:extLst>
              <a:ext uri="{FF2B5EF4-FFF2-40B4-BE49-F238E27FC236}">
                <a16:creationId xmlns:a16="http://schemas.microsoft.com/office/drawing/2014/main" id="{56E256F0-36D5-93BE-71B8-DA4534D324E4}"/>
              </a:ext>
            </a:extLst>
          </p:cNvPr>
          <p:cNvSpPr txBox="1">
            <a:spLocks noChangeArrowheads="1"/>
          </p:cNvSpPr>
          <p:nvPr/>
        </p:nvSpPr>
        <p:spPr bwMode="auto">
          <a:xfrm>
            <a:off x="7619914" y="5076005"/>
            <a:ext cx="1388927" cy="954107"/>
          </a:xfrm>
          <a:prstGeom prst="rect">
            <a:avLst/>
          </a:prstGeom>
          <a:noFill/>
          <a:ln w="317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None/>
            </a:pPr>
            <a:r>
              <a:rPr lang="en-GB" sz="800" dirty="0">
                <a:effectLst/>
                <a:latin typeface="Comic Sans MS" panose="030F0902030302020204" pitchFamily="66" charset="0"/>
              </a:rPr>
              <a:t>We are learning about djembe drums and Gestures, exploring leading a group of musicians playing djembe using hand signs to sculpt the sound.</a:t>
            </a:r>
          </a:p>
        </p:txBody>
      </p:sp>
      <p:sp>
        <p:nvSpPr>
          <p:cNvPr id="3141" name="Text Box 172">
            <a:extLst>
              <a:ext uri="{FF2B5EF4-FFF2-40B4-BE49-F238E27FC236}">
                <a16:creationId xmlns:a16="http://schemas.microsoft.com/office/drawing/2014/main" id="{345E1971-A443-B8AE-8A8A-DD91FF857E36}"/>
              </a:ext>
            </a:extLst>
          </p:cNvPr>
          <p:cNvSpPr txBox="1">
            <a:spLocks noChangeArrowheads="1"/>
          </p:cNvSpPr>
          <p:nvPr/>
        </p:nvSpPr>
        <p:spPr bwMode="auto">
          <a:xfrm>
            <a:off x="5110513" y="6087348"/>
            <a:ext cx="2293390" cy="707886"/>
          </a:xfrm>
          <a:prstGeom prst="rect">
            <a:avLst/>
          </a:prstGeom>
          <a:noFill/>
          <a:ln w="31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sz="800" dirty="0">
                <a:latin typeface="Comic Sans MS" panose="030F0902030302020204" pitchFamily="66" charset="0"/>
              </a:rPr>
              <a:t>Writing simple phrases in French with increasing confidence and learning the grammar and vocabulary related to food chains and zoo animals. Discovering and discussing the world of ‘Francophonie’.</a:t>
            </a:r>
            <a:endParaRPr lang="en-US" altLang="en-US" sz="800" dirty="0">
              <a:latin typeface="Comic Sans MS" panose="030F0902030302020204" pitchFamily="66" charset="0"/>
              <a:cs typeface="Arial" panose="020B0604020202020204" pitchFamily="34" charset="0"/>
            </a:endParaRPr>
          </a:p>
        </p:txBody>
      </p:sp>
      <p:cxnSp>
        <p:nvCxnSpPr>
          <p:cNvPr id="9" name="Straight Connector 8">
            <a:extLst>
              <a:ext uri="{FF2B5EF4-FFF2-40B4-BE49-F238E27FC236}">
                <a16:creationId xmlns:a16="http://schemas.microsoft.com/office/drawing/2014/main" id="{5087D326-F998-4E8B-9E75-59CDE218128F}"/>
              </a:ext>
            </a:extLst>
          </p:cNvPr>
          <p:cNvCxnSpPr>
            <a:cxnSpLocks/>
            <a:stCxn id="3136" idx="1"/>
            <a:endCxn id="3075" idx="3"/>
          </p:cNvCxnSpPr>
          <p:nvPr/>
        </p:nvCxnSpPr>
        <p:spPr>
          <a:xfrm flipH="1" flipV="1">
            <a:off x="6022975" y="3186113"/>
            <a:ext cx="1808238" cy="1670616"/>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2" name="Text Box 64">
            <a:extLst>
              <a:ext uri="{FF2B5EF4-FFF2-40B4-BE49-F238E27FC236}">
                <a16:creationId xmlns:a16="http://schemas.microsoft.com/office/drawing/2014/main" id="{FB92D5F0-CB54-A8CD-5998-96336FA7DF00}"/>
              </a:ext>
            </a:extLst>
          </p:cNvPr>
          <p:cNvSpPr txBox="1">
            <a:spLocks noChangeArrowheads="1"/>
          </p:cNvSpPr>
          <p:nvPr/>
        </p:nvSpPr>
        <p:spPr bwMode="auto">
          <a:xfrm>
            <a:off x="3608147" y="835694"/>
            <a:ext cx="1223963" cy="338554"/>
          </a:xfrm>
          <a:prstGeom prst="rect">
            <a:avLst/>
          </a:prstGeom>
          <a:noFill/>
          <a:ln w="3175">
            <a:solidFill>
              <a:srgbClr val="FF93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GB" altLang="en-US" sz="800" b="1" u="sng" dirty="0">
                <a:latin typeface="Comic Sans MS" panose="030F0902030302020204" pitchFamily="66" charset="0"/>
                <a:cs typeface="Arial" panose="020B0604020202020204" pitchFamily="34" charset="0"/>
              </a:rPr>
              <a:t>Spring 2</a:t>
            </a:r>
          </a:p>
          <a:p>
            <a:pPr algn="ctr" eaLnBrk="1" hangingPunct="1">
              <a:spcBef>
                <a:spcPct val="0"/>
              </a:spcBef>
              <a:buFontTx/>
              <a:buNone/>
            </a:pPr>
            <a:r>
              <a:rPr lang="en-GB" altLang="en-US" sz="800" dirty="0">
                <a:latin typeface="Comic Sans MS" panose="030F0902030302020204" pitchFamily="66" charset="0"/>
                <a:cs typeface="Arial" panose="020B0604020202020204" pitchFamily="34" charset="0"/>
              </a:rPr>
              <a:t>Hockey and Handball</a:t>
            </a:r>
            <a:endParaRPr lang="en-US" altLang="en-US" sz="800" dirty="0">
              <a:latin typeface="Comic Sans MS" panose="030F0902030302020204" pitchFamily="66" charset="0"/>
              <a:cs typeface="Arial" panose="020B0604020202020204" pitchFamily="34" charset="0"/>
            </a:endParaRPr>
          </a:p>
        </p:txBody>
      </p:sp>
      <p:cxnSp>
        <p:nvCxnSpPr>
          <p:cNvPr id="5" name="AutoShape 133">
            <a:extLst>
              <a:ext uri="{FF2B5EF4-FFF2-40B4-BE49-F238E27FC236}">
                <a16:creationId xmlns:a16="http://schemas.microsoft.com/office/drawing/2014/main" id="{3474A697-51FB-04DB-9572-4E068F794E9E}"/>
              </a:ext>
            </a:extLst>
          </p:cNvPr>
          <p:cNvCxnSpPr>
            <a:cxnSpLocks noChangeShapeType="1"/>
            <a:stCxn id="2" idx="2"/>
            <a:endCxn id="3084" idx="0"/>
          </p:cNvCxnSpPr>
          <p:nvPr/>
        </p:nvCxnSpPr>
        <p:spPr bwMode="auto">
          <a:xfrm flipH="1">
            <a:off x="4215828" y="1174248"/>
            <a:ext cx="4301" cy="857943"/>
          </a:xfrm>
          <a:prstGeom prst="straightConnector1">
            <a:avLst/>
          </a:prstGeom>
          <a:noFill/>
          <a:ln w="9525">
            <a:solidFill>
              <a:srgbClr val="FF9300"/>
            </a:solidFill>
            <a:round/>
            <a:headEnd/>
            <a:tailEnd/>
          </a:ln>
          <a:extLst>
            <a:ext uri="{909E8E84-426E-40DD-AFC4-6F175D3DCCD1}">
              <a14:hiddenFill xmlns:a14="http://schemas.microsoft.com/office/drawing/2010/main">
                <a:noFill/>
              </a14:hiddenFill>
            </a:ext>
          </a:extLst>
        </p:spPr>
      </p:cxnSp>
      <p:sp>
        <p:nvSpPr>
          <p:cNvPr id="7" name="Text Box 54">
            <a:extLst>
              <a:ext uri="{FF2B5EF4-FFF2-40B4-BE49-F238E27FC236}">
                <a16:creationId xmlns:a16="http://schemas.microsoft.com/office/drawing/2014/main" id="{29ADC56B-3636-02A4-FE29-A913857BB450}"/>
              </a:ext>
            </a:extLst>
          </p:cNvPr>
          <p:cNvSpPr txBox="1">
            <a:spLocks noChangeArrowheads="1"/>
          </p:cNvSpPr>
          <p:nvPr/>
        </p:nvSpPr>
        <p:spPr bwMode="auto">
          <a:xfrm>
            <a:off x="312738" y="5401938"/>
            <a:ext cx="933450" cy="461665"/>
          </a:xfrm>
          <a:prstGeom prst="rect">
            <a:avLst/>
          </a:prstGeom>
          <a:noFill/>
          <a:ln w="3175">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800" b="1" u="sng" dirty="0">
                <a:latin typeface="Comic Sans MS" panose="030F0902030302020204" pitchFamily="66" charset="0"/>
                <a:cs typeface="Arial" panose="020B0604020202020204" pitchFamily="34" charset="0"/>
              </a:rPr>
              <a:t>Fractions, Decimals and Percentages</a:t>
            </a:r>
            <a:endParaRPr lang="en-US" altLang="en-US" sz="800" b="1" u="sng" dirty="0">
              <a:latin typeface="Comic Sans MS" panose="030F0902030302020204" pitchFamily="66" charset="0"/>
              <a:cs typeface="Arial" panose="020B0604020202020204" pitchFamily="34" charset="0"/>
            </a:endParaRPr>
          </a:p>
        </p:txBody>
      </p:sp>
      <p:cxnSp>
        <p:nvCxnSpPr>
          <p:cNvPr id="8" name="AutoShape 134">
            <a:extLst>
              <a:ext uri="{FF2B5EF4-FFF2-40B4-BE49-F238E27FC236}">
                <a16:creationId xmlns:a16="http://schemas.microsoft.com/office/drawing/2014/main" id="{4FE4EBFA-9611-4D43-DB6F-4E95D943F53B}"/>
              </a:ext>
            </a:extLst>
          </p:cNvPr>
          <p:cNvCxnSpPr>
            <a:cxnSpLocks noChangeShapeType="1"/>
            <a:stCxn id="7" idx="3"/>
            <a:endCxn id="3078" idx="2"/>
          </p:cNvCxnSpPr>
          <p:nvPr/>
        </p:nvCxnSpPr>
        <p:spPr bwMode="auto">
          <a:xfrm flipV="1">
            <a:off x="1246188" y="4781550"/>
            <a:ext cx="1283494" cy="851221"/>
          </a:xfrm>
          <a:prstGeom prst="straightConnector1">
            <a:avLst/>
          </a:prstGeom>
          <a:noFill/>
          <a:ln w="9525">
            <a:solidFill>
              <a:srgbClr val="002060"/>
            </a:solidFill>
            <a:round/>
            <a:headEnd/>
            <a:tailEnd/>
          </a:ln>
          <a:extLst>
            <a:ext uri="{909E8E84-426E-40DD-AFC4-6F175D3DCCD1}">
              <a14:hiddenFill xmlns:a14="http://schemas.microsoft.com/office/drawing/2010/main">
                <a:noFill/>
              </a14:hiddenFill>
            </a:ext>
          </a:extLst>
        </p:spPr>
      </p:cxnSp>
      <p:cxnSp>
        <p:nvCxnSpPr>
          <p:cNvPr id="21" name="AutoShape 133">
            <a:extLst>
              <a:ext uri="{FF2B5EF4-FFF2-40B4-BE49-F238E27FC236}">
                <a16:creationId xmlns:a16="http://schemas.microsoft.com/office/drawing/2014/main" id="{EC362C10-2B18-A4D4-D1D2-4F6C93ABB2E9}"/>
              </a:ext>
            </a:extLst>
          </p:cNvPr>
          <p:cNvCxnSpPr>
            <a:cxnSpLocks noChangeShapeType="1"/>
            <a:stCxn id="3084" idx="2"/>
            <a:endCxn id="3075" idx="0"/>
          </p:cNvCxnSpPr>
          <p:nvPr/>
        </p:nvCxnSpPr>
        <p:spPr bwMode="auto">
          <a:xfrm>
            <a:off x="4215828" y="2308416"/>
            <a:ext cx="397447" cy="615759"/>
          </a:xfrm>
          <a:prstGeom prst="straightConnector1">
            <a:avLst/>
          </a:prstGeom>
          <a:noFill/>
          <a:ln w="9525">
            <a:solidFill>
              <a:srgbClr val="FF9300"/>
            </a:solidFill>
            <a:round/>
            <a:headEnd/>
            <a:tailEnd/>
          </a:ln>
          <a:extLst>
            <a:ext uri="{909E8E84-426E-40DD-AFC4-6F175D3DCCD1}">
              <a14:hiddenFill xmlns:a14="http://schemas.microsoft.com/office/drawing/2010/main">
                <a:noFill/>
              </a14:hiddenFill>
            </a:ext>
          </a:extLst>
        </p:spPr>
      </p:cxnSp>
      <p:sp>
        <p:nvSpPr>
          <p:cNvPr id="51" name="Line 181">
            <a:extLst>
              <a:ext uri="{FF2B5EF4-FFF2-40B4-BE49-F238E27FC236}">
                <a16:creationId xmlns:a16="http://schemas.microsoft.com/office/drawing/2014/main" id="{ECB1FA99-B8E4-9957-5027-613184F85B72}"/>
              </a:ext>
            </a:extLst>
          </p:cNvPr>
          <p:cNvSpPr>
            <a:spLocks noChangeShapeType="1"/>
          </p:cNvSpPr>
          <p:nvPr/>
        </p:nvSpPr>
        <p:spPr bwMode="auto">
          <a:xfrm flipV="1">
            <a:off x="8236107" y="1832170"/>
            <a:ext cx="72826" cy="275039"/>
          </a:xfrm>
          <a:prstGeom prst="line">
            <a:avLst/>
          </a:prstGeom>
          <a:noFill/>
          <a:ln w="9525">
            <a:solidFill>
              <a:srgbClr val="92D05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 name="Line 181">
            <a:extLst>
              <a:ext uri="{FF2B5EF4-FFF2-40B4-BE49-F238E27FC236}">
                <a16:creationId xmlns:a16="http://schemas.microsoft.com/office/drawing/2014/main" id="{FDC66074-2F2B-7309-A2D0-CFEE592AC999}"/>
              </a:ext>
            </a:extLst>
          </p:cNvPr>
          <p:cNvSpPr>
            <a:spLocks noChangeShapeType="1"/>
          </p:cNvSpPr>
          <p:nvPr/>
        </p:nvSpPr>
        <p:spPr bwMode="auto">
          <a:xfrm flipH="1" flipV="1">
            <a:off x="8172399" y="3619760"/>
            <a:ext cx="1" cy="186926"/>
          </a:xfrm>
          <a:prstGeom prst="line">
            <a:avLst/>
          </a:prstGeom>
          <a:noFill/>
          <a:ln w="9525">
            <a:solidFill>
              <a:srgbClr val="92D05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65" name="Line 181">
            <a:extLst>
              <a:ext uri="{FF2B5EF4-FFF2-40B4-BE49-F238E27FC236}">
                <a16:creationId xmlns:a16="http://schemas.microsoft.com/office/drawing/2014/main" id="{11AEA9A8-2133-F659-8C8A-85ABFB7C2F87}"/>
              </a:ext>
            </a:extLst>
          </p:cNvPr>
          <p:cNvSpPr>
            <a:spLocks noChangeShapeType="1"/>
          </p:cNvSpPr>
          <p:nvPr/>
        </p:nvSpPr>
        <p:spPr bwMode="auto">
          <a:xfrm>
            <a:off x="7411677" y="6528114"/>
            <a:ext cx="479065" cy="107431"/>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cxnSp>
        <p:nvCxnSpPr>
          <p:cNvPr id="3171" name="AutoShape 145">
            <a:extLst>
              <a:ext uri="{FF2B5EF4-FFF2-40B4-BE49-F238E27FC236}">
                <a16:creationId xmlns:a16="http://schemas.microsoft.com/office/drawing/2014/main" id="{782F27CA-D133-AAEA-A5FE-C200D499ABD7}"/>
              </a:ext>
            </a:extLst>
          </p:cNvPr>
          <p:cNvCxnSpPr>
            <a:cxnSpLocks noChangeShapeType="1"/>
          </p:cNvCxnSpPr>
          <p:nvPr/>
        </p:nvCxnSpPr>
        <p:spPr bwMode="auto">
          <a:xfrm>
            <a:off x="6328541" y="4518759"/>
            <a:ext cx="272161" cy="309583"/>
          </a:xfrm>
          <a:prstGeom prst="straightConnector1">
            <a:avLst/>
          </a:prstGeom>
          <a:noFill/>
          <a:ln w="9525">
            <a:solidFill>
              <a:srgbClr val="FF0000"/>
            </a:solidFill>
            <a:round/>
            <a:headEnd/>
            <a:tailEnd/>
          </a:ln>
          <a:extLst>
            <a:ext uri="{909E8E84-426E-40DD-AFC4-6F175D3DCCD1}">
              <a14:hiddenFill xmlns:a14="http://schemas.microsoft.com/office/drawing/2010/main">
                <a:noFill/>
              </a14:hiddenFill>
            </a:ext>
          </a:extLst>
        </p:spPr>
      </p:cxnSp>
      <p:cxnSp>
        <p:nvCxnSpPr>
          <p:cNvPr id="3173" name="AutoShape 145">
            <a:extLst>
              <a:ext uri="{FF2B5EF4-FFF2-40B4-BE49-F238E27FC236}">
                <a16:creationId xmlns:a16="http://schemas.microsoft.com/office/drawing/2014/main" id="{5925FD35-60E6-3C51-19F2-3558F838F46F}"/>
              </a:ext>
            </a:extLst>
          </p:cNvPr>
          <p:cNvCxnSpPr>
            <a:cxnSpLocks noChangeShapeType="1"/>
            <a:endCxn id="3137" idx="1"/>
          </p:cNvCxnSpPr>
          <p:nvPr/>
        </p:nvCxnSpPr>
        <p:spPr bwMode="auto">
          <a:xfrm>
            <a:off x="7047781" y="5742994"/>
            <a:ext cx="842962" cy="892552"/>
          </a:xfrm>
          <a:prstGeom prst="straightConnector1">
            <a:avLst/>
          </a:prstGeom>
          <a:noFill/>
          <a:ln w="9525">
            <a:solidFill>
              <a:srgbClr val="FF0000"/>
            </a:solidFill>
            <a:round/>
            <a:headEnd/>
            <a:tailEnd/>
          </a:ln>
          <a:extLst>
            <a:ext uri="{909E8E84-426E-40DD-AFC4-6F175D3DCCD1}">
              <a14:hiddenFill xmlns:a14="http://schemas.microsoft.com/office/drawing/2010/main">
                <a:noFill/>
              </a14:hiddenFill>
            </a:ext>
          </a:extLst>
        </p:spPr>
      </p:cxnSp>
      <p:cxnSp>
        <p:nvCxnSpPr>
          <p:cNvPr id="3190" name="AutoShape 135">
            <a:extLst>
              <a:ext uri="{FF2B5EF4-FFF2-40B4-BE49-F238E27FC236}">
                <a16:creationId xmlns:a16="http://schemas.microsoft.com/office/drawing/2014/main" id="{E3348EF5-257C-996C-0CAE-89E98D63D03E}"/>
              </a:ext>
            </a:extLst>
          </p:cNvPr>
          <p:cNvCxnSpPr>
            <a:cxnSpLocks noChangeShapeType="1"/>
            <a:stCxn id="3088" idx="2"/>
            <a:endCxn id="3075" idx="0"/>
          </p:cNvCxnSpPr>
          <p:nvPr/>
        </p:nvCxnSpPr>
        <p:spPr bwMode="auto">
          <a:xfrm>
            <a:off x="2177914" y="1763607"/>
            <a:ext cx="2435361" cy="1160568"/>
          </a:xfrm>
          <a:prstGeom prst="straightConnector1">
            <a:avLst/>
          </a:prstGeom>
          <a:noFill/>
          <a:ln w="9525">
            <a:solidFill>
              <a:schemeClr val="bg1">
                <a:lumMod val="50000"/>
              </a:schemeClr>
            </a:solidFill>
            <a:round/>
            <a:headEnd/>
            <a:tailEnd/>
          </a:ln>
          <a:extLst>
            <a:ext uri="{909E8E84-426E-40DD-AFC4-6F175D3DCCD1}">
              <a14:hiddenFill xmlns:a14="http://schemas.microsoft.com/office/drawing/2010/main">
                <a:noFill/>
              </a14:hiddenFill>
            </a:ext>
          </a:extLst>
        </p:spPr>
      </p:cxnSp>
      <p:pic>
        <p:nvPicPr>
          <p:cNvPr id="2088" name="Picture 74" descr="Shakespeare's Macbeth Act 1, scene 4 At a camp near the battlefield, Malcom  tells Duncan that the old Thane of">
            <a:extLst>
              <a:ext uri="{FF2B5EF4-FFF2-40B4-BE49-F238E27FC236}">
                <a16:creationId xmlns:a16="http://schemas.microsoft.com/office/drawing/2014/main" id="{B705728A-EE01-F8B6-B248-97F44761745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6658" y="0"/>
            <a:ext cx="871218" cy="8295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2624</TotalTime>
  <Words>503</Words>
  <Application>Microsoft Office PowerPoint</Application>
  <PresentationFormat>On-screen Show (4:3)</PresentationFormat>
  <Paragraphs>69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Albertus Extra Bold</vt:lpstr>
      <vt:lpstr>Comic Sans MS</vt:lpstr>
      <vt:lpstr>Times New Roman</vt:lpstr>
      <vt:lpstr>Default Design</vt:lpstr>
      <vt:lpstr>PowerPoint Presentation</vt:lpstr>
    </vt:vector>
  </TitlesOfParts>
  <Company>LBS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Sutton Learning for Life</dc:creator>
  <cp:lastModifiedBy>Jessica Saulet</cp:lastModifiedBy>
  <cp:revision>112</cp:revision>
  <cp:lastPrinted>2014-09-04T11:35:13Z</cp:lastPrinted>
  <dcterms:created xsi:type="dcterms:W3CDTF">2007-07-04T12:22:15Z</dcterms:created>
  <dcterms:modified xsi:type="dcterms:W3CDTF">2025-01-02T12:30:36Z</dcterms:modified>
</cp:coreProperties>
</file>