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6600"/>
    <a:srgbClr val="FF0000"/>
    <a:srgbClr val="FF5050"/>
    <a:srgbClr val="FF6600"/>
    <a:srgbClr val="FFFF66"/>
    <a:srgbClr val="6699FF"/>
    <a:srgbClr val="3333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19" autoAdjust="0"/>
  </p:normalViewPr>
  <p:slideViewPr>
    <p:cSldViewPr>
      <p:cViewPr varScale="1">
        <p:scale>
          <a:sx n="83" d="100"/>
          <a:sy n="83" d="100"/>
        </p:scale>
        <p:origin x="19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07F1EC1-6E91-4ED1-825F-F3AC4241AE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6A1EE21A-A368-491B-9B1A-54EF71808F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D7B9BC83-2C2D-4D96-AF07-8DA9540818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9D1EBED7-4512-45CD-804A-11ED887F6C3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92E692-7965-4780-86FB-2C4610BA4C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7C4D97-4616-4EC9-B96C-DBDA8D788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678499-875C-4EF9-A780-219F83F78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7B088-A53C-4AC8-9EDC-BEDE4FEACC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1594-04ED-4B65-8AF3-F16978FC55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57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F45C6-B107-4E06-A4DB-6E12C01EA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A4458-2985-4AC9-B386-49A74D60A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A9F22F-DEFC-4DFD-8087-9DA0710C2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BEB2-4295-428F-8E37-3CF2F8B720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073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8FF43-C72C-4793-ADEA-519F9AE97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0EC8E-9273-4148-A4A0-6772E7875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CC3E4C-CA2A-46AC-B78B-3B4DBCF7C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1433-DAAF-4E7A-9D99-6C883662BB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83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BDF39B-7ABC-4B06-B1C5-5C3D0A3A1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7B8458-EC25-4A59-A2BD-EA2EB9768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C288A2-29D2-4F8D-8F68-DD873FC5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B328-A177-4E5A-BA42-69AE919510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18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8DD81E-FE22-4DF7-89E0-DE19D913C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630E62-EC45-47D7-B28C-1E3AD6430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59727A-74A8-4462-9AD7-F77DD51F8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9E622-B640-4F57-9D22-BE136FF2E6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778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115E3-B8E5-4D3C-A0F7-EF6571207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7A8E6-6291-4775-8605-6586ECED0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C355D-19A8-410B-B4E3-F0386B3F2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2D8E-10E3-4D7A-8B84-B7614C2A76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10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D5964A-F1F8-4F01-8915-7D63CAB0A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0E924D-518D-4AEE-AE34-0A513547B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7ECF37-56C7-431D-A031-98E815024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F75B-52D8-432F-AE33-71B373AE94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5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A15974-67E1-4BE8-97FA-B8020DC81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C35B54-683D-4C2D-A9CB-047260D86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EE5D9A-1FD2-4DA9-8C4C-AAB89FAF8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EBAA-B9F1-4DC8-A67B-FD62763220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99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73A155-8507-457F-B013-DFA139589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3E5178-57EA-4102-8B92-785922D21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DB644E-0AEB-46EC-B6A3-142DDB74F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E2A7-EE57-478C-AF67-6F3D41007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409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E897B-A68B-4C65-995B-7DA15F86F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7AAE8E-D236-4C7E-8863-AFCD25F6E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832CC-98CC-4D5A-8340-6C8BCCFC5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FA95-C331-46C1-8AEC-AC1689CE3D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91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6C970-DC7B-4404-B852-0FEEC7EDB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C1191-2869-4F9A-948D-F9B1A4EF0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3924AD-6B31-47BB-BFDD-2122E7A31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2767-9BF2-4E37-8D0E-3A29B8F24E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33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8138EB-8EE8-44CF-A086-99CDFBE9B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E52637-CC7A-4023-A2B1-87DB47949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E13431-DE78-4603-A328-4BE33F1B32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BD8A74-50C2-4D0A-AC15-0B48CC6E6B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72FFA8-4479-478E-8D7C-5DA0D3FA5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636381F-C208-4343-BB0B-3F07A5FF3C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4115080-E4A0-4AA7-B7A4-067D9E356812}"/>
              </a:ext>
            </a:extLst>
          </p:cNvPr>
          <p:cNvCxnSpPr>
            <a:cxnSpLocks/>
          </p:cNvCxnSpPr>
          <p:nvPr/>
        </p:nvCxnSpPr>
        <p:spPr>
          <a:xfrm flipH="1">
            <a:off x="1330325" y="3103563"/>
            <a:ext cx="3973513" cy="2368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5" name="Text Box 7">
            <a:extLst>
              <a:ext uri="{FF2B5EF4-FFF2-40B4-BE49-F238E27FC236}">
                <a16:creationId xmlns:a16="http://schemas.microsoft.com/office/drawing/2014/main" id="{C2BF33DE-E0BB-4F07-B67C-4D921D77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24175"/>
            <a:ext cx="2819400" cy="5238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Year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Along the River Nile!</a:t>
            </a:r>
            <a:endParaRPr lang="en-US" altLang="en-US" sz="1400" b="1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76" name="Text Box 26">
            <a:extLst>
              <a:ext uri="{FF2B5EF4-FFF2-40B4-BE49-F238E27FC236}">
                <a16:creationId xmlns:a16="http://schemas.microsoft.com/office/drawing/2014/main" id="{D2364393-1843-418F-A51B-3B683EBD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188913"/>
            <a:ext cx="5227637" cy="646112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  <a:cs typeface="Arial" panose="020B0604020202020204" pitchFamily="34" charset="0"/>
              </a:rPr>
              <a:t>Curriculum Map for Year 3: Spring 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  <a:cs typeface="Arial" panose="020B0604020202020204" pitchFamily="34" charset="0"/>
              </a:rPr>
              <a:t>Along the River Nile!</a:t>
            </a:r>
            <a:endParaRPr lang="en-US" altLang="en-US" sz="1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77" name="Text Box 32">
            <a:extLst>
              <a:ext uri="{FF2B5EF4-FFF2-40B4-BE49-F238E27FC236}">
                <a16:creationId xmlns:a16="http://schemas.microsoft.com/office/drawing/2014/main" id="{2C816A46-F986-4ED1-BD4C-CCF46D12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54513"/>
            <a:ext cx="842962" cy="276225"/>
          </a:xfrm>
          <a:prstGeom prst="rect">
            <a:avLst/>
          </a:prstGeom>
          <a:noFill/>
          <a:ln w="38100" cmpd="dbl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PSHE</a:t>
            </a:r>
            <a:endParaRPr lang="en-US" altLang="en-US" sz="1200" b="1">
              <a:latin typeface="Albertus Extra Bold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51">
            <a:extLst>
              <a:ext uri="{FF2B5EF4-FFF2-40B4-BE49-F238E27FC236}">
                <a16:creationId xmlns:a16="http://schemas.microsoft.com/office/drawing/2014/main" id="{4FAC3310-334B-4836-8316-8AB1A350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4337050"/>
            <a:ext cx="1223963" cy="276225"/>
          </a:xfrm>
          <a:prstGeom prst="rect">
            <a:avLst/>
          </a:prstGeom>
          <a:noFill/>
          <a:ln w="38100" cmpd="dbl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Maths</a:t>
            </a:r>
            <a:endParaRPr lang="en-US" altLang="en-US" sz="1200" b="1">
              <a:latin typeface="Albertus Extra Bold" pitchFamily="34" charset="0"/>
              <a:cs typeface="Arial" panose="020B0604020202020204" pitchFamily="34" charset="0"/>
            </a:endParaRPr>
          </a:p>
        </p:txBody>
      </p:sp>
      <p:sp>
        <p:nvSpPr>
          <p:cNvPr id="3079" name="Text Box 52">
            <a:extLst>
              <a:ext uri="{FF2B5EF4-FFF2-40B4-BE49-F238E27FC236}">
                <a16:creationId xmlns:a16="http://schemas.microsoft.com/office/drawing/2014/main" id="{0025F744-311C-4321-A47C-F36130A11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6097588"/>
            <a:ext cx="704850" cy="338137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800">
                <a:latin typeface="Comic Sans MS" panose="030F0702030302020204" pitchFamily="66" charset="0"/>
                <a:cs typeface="Arial" panose="020B0604020202020204" pitchFamily="34" charset="0"/>
              </a:rPr>
              <a:t>Mass and Capacity</a:t>
            </a:r>
            <a:endParaRPr lang="en-US" altLang="en-US" sz="8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80" name="Text Box 54">
            <a:extLst>
              <a:ext uri="{FF2B5EF4-FFF2-40B4-BE49-F238E27FC236}">
                <a16:creationId xmlns:a16="http://schemas.microsoft.com/office/drawing/2014/main" id="{F59086B0-29F1-47AB-B09C-0EBE2B4E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5226050"/>
            <a:ext cx="933450" cy="215900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>
                <a:latin typeface="Comic Sans MS" panose="030F0702030302020204" pitchFamily="66" charset="0"/>
                <a:cs typeface="Arial" panose="020B0604020202020204" pitchFamily="34" charset="0"/>
              </a:rPr>
              <a:t>Fractions</a:t>
            </a:r>
          </a:p>
        </p:txBody>
      </p:sp>
      <p:sp>
        <p:nvSpPr>
          <p:cNvPr id="3081" name="Text Box 55">
            <a:extLst>
              <a:ext uri="{FF2B5EF4-FFF2-40B4-BE49-F238E27FC236}">
                <a16:creationId xmlns:a16="http://schemas.microsoft.com/office/drawing/2014/main" id="{D1F00385-4F86-4FCA-A6A5-BE1674B1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4789488"/>
            <a:ext cx="1066800" cy="338137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>
                <a:latin typeface="Comic Sans MS" panose="030F0702030302020204" pitchFamily="66" charset="0"/>
                <a:cs typeface="Arial" panose="020B0604020202020204" pitchFamily="34" charset="0"/>
              </a:rPr>
              <a:t>Length and Perimeter</a:t>
            </a:r>
          </a:p>
        </p:txBody>
      </p:sp>
      <p:sp>
        <p:nvSpPr>
          <p:cNvPr id="3082" name="Text Box 56">
            <a:extLst>
              <a:ext uri="{FF2B5EF4-FFF2-40B4-BE49-F238E27FC236}">
                <a16:creationId xmlns:a16="http://schemas.microsoft.com/office/drawing/2014/main" id="{9E450571-905E-4574-984A-F732DBAA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394200"/>
            <a:ext cx="1223963" cy="338138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800">
                <a:latin typeface="Comic Sans MS" panose="030F0702030302020204" pitchFamily="66" charset="0"/>
                <a:cs typeface="Arial" panose="020B0604020202020204" pitchFamily="34" charset="0"/>
              </a:rPr>
              <a:t>Multiplication and Division</a:t>
            </a:r>
          </a:p>
        </p:txBody>
      </p:sp>
      <p:sp>
        <p:nvSpPr>
          <p:cNvPr id="3083" name="Text Box 62">
            <a:extLst>
              <a:ext uri="{FF2B5EF4-FFF2-40B4-BE49-F238E27FC236}">
                <a16:creationId xmlns:a16="http://schemas.microsoft.com/office/drawing/2014/main" id="{0EB3F68B-AF6A-4473-BD3A-67B3052DD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7" y="5089525"/>
            <a:ext cx="887413" cy="1569660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Thrive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Understanding </a:t>
            </a:r>
            <a:r>
              <a:rPr lang="en-US" altLang="en-US" sz="800">
                <a:latin typeface="Comic Sans MS" panose="030F0702030302020204" pitchFamily="66" charset="0"/>
                <a:cs typeface="Arial" panose="020B0604020202020204" pitchFamily="34" charset="0"/>
              </a:rPr>
              <a:t>ourselves.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Creating strategies for resilience and working together. </a:t>
            </a:r>
          </a:p>
        </p:txBody>
      </p:sp>
      <p:sp>
        <p:nvSpPr>
          <p:cNvPr id="3084" name="Text Box 63">
            <a:extLst>
              <a:ext uri="{FF2B5EF4-FFF2-40B4-BE49-F238E27FC236}">
                <a16:creationId xmlns:a16="http://schemas.microsoft.com/office/drawing/2014/main" id="{0C36E1D5-B501-4521-BABD-A30CB1D6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133600"/>
            <a:ext cx="1223963" cy="2762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PE</a:t>
            </a:r>
            <a:endParaRPr lang="en-US" altLang="en-US" sz="1200" b="1">
              <a:latin typeface="Albertus Extra Bold" pitchFamily="34" charset="0"/>
              <a:cs typeface="Arial" panose="020B0604020202020204" pitchFamily="34" charset="0"/>
            </a:endParaRPr>
          </a:p>
        </p:txBody>
      </p:sp>
      <p:sp>
        <p:nvSpPr>
          <p:cNvPr id="3085" name="Text Box 64">
            <a:extLst>
              <a:ext uri="{FF2B5EF4-FFF2-40B4-BE49-F238E27FC236}">
                <a16:creationId xmlns:a16="http://schemas.microsoft.com/office/drawing/2014/main" id="{AEE27787-8BAC-4A87-A5DB-7E07864F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1035050"/>
            <a:ext cx="1371600" cy="338554"/>
          </a:xfrm>
          <a:prstGeom prst="rect">
            <a:avLst/>
          </a:prstGeom>
          <a:noFill/>
          <a:ln w="31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 b="1" dirty="0">
                <a:latin typeface="Comic Sans MS" panose="030F0702030302020204" pitchFamily="66" charset="0"/>
                <a:cs typeface="Arial" panose="020B0604020202020204" pitchFamily="34" charset="0"/>
              </a:rPr>
              <a:t>Spring 1 – </a:t>
            </a:r>
            <a:r>
              <a:rPr lang="en-GB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Dance + Football</a:t>
            </a:r>
            <a:endParaRPr lang="en-US" altLang="en-US" sz="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86" name="Text Box 70">
            <a:extLst>
              <a:ext uri="{FF2B5EF4-FFF2-40B4-BE49-F238E27FC236}">
                <a16:creationId xmlns:a16="http://schemas.microsoft.com/office/drawing/2014/main" id="{1C5188C5-B68D-4A90-926F-D3C8FD260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3273425"/>
            <a:ext cx="1223963" cy="276225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Science</a:t>
            </a:r>
            <a:endParaRPr lang="en-US" altLang="en-US" sz="1200" b="1">
              <a:latin typeface="Albertus Extra Bold" pitchFamily="34" charset="0"/>
              <a:cs typeface="Arial" panose="020B0604020202020204" pitchFamily="34" charset="0"/>
            </a:endParaRPr>
          </a:p>
        </p:txBody>
      </p:sp>
      <p:sp>
        <p:nvSpPr>
          <p:cNvPr id="3088" name="Text Box 71">
            <a:extLst>
              <a:ext uri="{FF2B5EF4-FFF2-40B4-BE49-F238E27FC236}">
                <a16:creationId xmlns:a16="http://schemas.microsoft.com/office/drawing/2014/main" id="{C1B3DA1C-3161-402A-B43E-9A4466058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2293938"/>
            <a:ext cx="838200" cy="276225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ICT</a:t>
            </a:r>
            <a:endParaRPr lang="en-US" altLang="en-US" sz="1200" b="1">
              <a:latin typeface="Albertus Extra Bold" pitchFamily="34" charset="0"/>
              <a:cs typeface="Arial" panose="020B0604020202020204" pitchFamily="34" charset="0"/>
            </a:endParaRPr>
          </a:p>
        </p:txBody>
      </p:sp>
      <p:sp>
        <p:nvSpPr>
          <p:cNvPr id="3087" name="Text Box 81">
            <a:extLst>
              <a:ext uri="{FF2B5EF4-FFF2-40B4-BE49-F238E27FC236}">
                <a16:creationId xmlns:a16="http://schemas.microsoft.com/office/drawing/2014/main" id="{964A059F-E406-4DD0-A89E-02F0FE18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2736850"/>
            <a:ext cx="1741487" cy="523875"/>
          </a:xfrm>
          <a:prstGeom prst="rect">
            <a:avLst/>
          </a:prstGeom>
          <a:noFill/>
          <a:ln w="31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b="1" dirty="0">
                <a:latin typeface="Comic Sans MS" panose="030F0702030302020204" pitchFamily="66" charset="0"/>
                <a:cs typeface="Arial" panose="020B0604020202020204" pitchFamily="34" charset="0"/>
              </a:rPr>
              <a:t>Forces and Magnets</a:t>
            </a:r>
          </a:p>
          <a:p>
            <a:pPr marL="171450" indent="-171450"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Pushes and Pulls – Faster and slower – Friction – Magnets  </a:t>
            </a:r>
            <a:r>
              <a:rPr lang="en-US" altLang="en-US" sz="8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86">
            <a:extLst>
              <a:ext uri="{FF2B5EF4-FFF2-40B4-BE49-F238E27FC236}">
                <a16:creationId xmlns:a16="http://schemas.microsoft.com/office/drawing/2014/main" id="{5FC20FD6-C2CD-4D63-9A2D-22BD4182F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3613150"/>
            <a:ext cx="1639888" cy="708025"/>
          </a:xfrm>
          <a:prstGeom prst="rect">
            <a:avLst/>
          </a:prstGeom>
          <a:noFill/>
          <a:ln w="31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800" b="1" dirty="0">
                <a:latin typeface="Comic Sans MS" panose="030F0702030302020204" pitchFamily="66" charset="0"/>
                <a:cs typeface="Arial" panose="020B0604020202020204" pitchFamily="34" charset="0"/>
              </a:rPr>
              <a:t>Animals Including Humans</a:t>
            </a:r>
          </a:p>
          <a:p>
            <a:pPr marL="171450" indent="-171450"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Nutrition – Food Labels 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- Animal Skeletons – Human Skeletons - Muscles</a:t>
            </a:r>
            <a:endParaRPr lang="en-GB" altLang="en-US" sz="800" dirty="0">
              <a:latin typeface="Comic Sans MS" panose="030F0702030302020204" pitchFamily="66" charset="0"/>
            </a:endParaRPr>
          </a:p>
        </p:txBody>
      </p:sp>
      <p:sp>
        <p:nvSpPr>
          <p:cNvPr id="3090" name="Text Box 105">
            <a:extLst>
              <a:ext uri="{FF2B5EF4-FFF2-40B4-BE49-F238E27FC236}">
                <a16:creationId xmlns:a16="http://schemas.microsoft.com/office/drawing/2014/main" id="{C66CF91B-8C5C-489C-931A-ACED34109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2557463"/>
            <a:ext cx="1223963" cy="276225"/>
          </a:xfrm>
          <a:prstGeom prst="rect">
            <a:avLst/>
          </a:prstGeom>
          <a:noFill/>
          <a:ln w="38100" cmpd="dbl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English</a:t>
            </a:r>
            <a:endParaRPr lang="en-US" altLang="en-US" sz="1200" b="1">
              <a:latin typeface="Albertus Extra Bold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06">
            <a:extLst>
              <a:ext uri="{FF2B5EF4-FFF2-40B4-BE49-F238E27FC236}">
                <a16:creationId xmlns:a16="http://schemas.microsoft.com/office/drawing/2014/main" id="{820B8E35-11FE-4DE4-86EB-C81CE406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1028700"/>
            <a:ext cx="2344738" cy="1323975"/>
          </a:xfrm>
          <a:prstGeom prst="rect">
            <a:avLst/>
          </a:prstGeom>
          <a:noFill/>
          <a:ln w="31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The books ‘Marcy and the Riddle of the Sphinx’ and ‘The Ice Palace’ will be used to inspire writing. The children will write for a range of purposes/audiences including: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Descriptive writing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Non-Chronological Report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Retelling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Newspaper articles 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Narratives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Letters </a:t>
            </a:r>
          </a:p>
        </p:txBody>
      </p:sp>
      <p:sp>
        <p:nvSpPr>
          <p:cNvPr id="3092" name="Text Box 118">
            <a:extLst>
              <a:ext uri="{FF2B5EF4-FFF2-40B4-BE49-F238E27FC236}">
                <a16:creationId xmlns:a16="http://schemas.microsoft.com/office/drawing/2014/main" id="{E547F819-778B-4B96-B61D-F6D71DC5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4214813"/>
            <a:ext cx="1058862" cy="276225"/>
          </a:xfrm>
          <a:prstGeom prst="rect">
            <a:avLst/>
          </a:prstGeom>
          <a:noFill/>
          <a:ln w="38100" cmpd="dbl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Art and DT</a:t>
            </a:r>
          </a:p>
        </p:txBody>
      </p:sp>
      <p:sp>
        <p:nvSpPr>
          <p:cNvPr id="3093" name="Text Box 123">
            <a:extLst>
              <a:ext uri="{FF2B5EF4-FFF2-40B4-BE49-F238E27FC236}">
                <a16:creationId xmlns:a16="http://schemas.microsoft.com/office/drawing/2014/main" id="{ACBF60AD-5BD3-4EAA-85CE-1CCBAB359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4810125"/>
            <a:ext cx="1155700" cy="1077913"/>
          </a:xfrm>
          <a:prstGeom prst="rect">
            <a:avLst/>
          </a:prstGeom>
          <a:noFill/>
          <a:ln w="31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>
                <a:latin typeface="Comic Sans MS" panose="030F0702030302020204" pitchFamily="66" charset="0"/>
                <a:cs typeface="Arial" panose="020B0604020202020204" pitchFamily="34" charset="0"/>
              </a:rPr>
              <a:t>Egyptian Collars (Textiles)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 b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800" b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>
                <a:latin typeface="Comic Sans MS" panose="030F0702030302020204" pitchFamily="66" charset="0"/>
                <a:cs typeface="Arial" panose="020B0604020202020204" pitchFamily="34" charset="0"/>
              </a:rPr>
              <a:t>Eating Seasonally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>
                <a:latin typeface="Comic Sans MS" panose="030F0702030302020204" pitchFamily="66" charset="0"/>
                <a:cs typeface="Arial" panose="020B0604020202020204" pitchFamily="34" charset="0"/>
              </a:rPr>
              <a:t>(Food/Nutrition)</a:t>
            </a:r>
          </a:p>
        </p:txBody>
      </p:sp>
      <p:cxnSp>
        <p:nvCxnSpPr>
          <p:cNvPr id="3094" name="AutoShape 132">
            <a:extLst>
              <a:ext uri="{FF2B5EF4-FFF2-40B4-BE49-F238E27FC236}">
                <a16:creationId xmlns:a16="http://schemas.microsoft.com/office/drawing/2014/main" id="{23913294-DE20-4721-B196-E6E167151BD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032250" y="2409825"/>
            <a:ext cx="581025" cy="514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5" name="AutoShape 133">
            <a:extLst>
              <a:ext uri="{FF2B5EF4-FFF2-40B4-BE49-F238E27FC236}">
                <a16:creationId xmlns:a16="http://schemas.microsoft.com/office/drawing/2014/main" id="{F5D06200-6853-4BB0-A5A4-AA98A2230B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2250" y="1416050"/>
            <a:ext cx="187325" cy="71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6" name="AutoShape 134">
            <a:extLst>
              <a:ext uri="{FF2B5EF4-FFF2-40B4-BE49-F238E27FC236}">
                <a16:creationId xmlns:a16="http://schemas.microsoft.com/office/drawing/2014/main" id="{893BF494-46EC-45E1-B2CA-41B3B4BE6600}"/>
              </a:ext>
            </a:extLst>
          </p:cNvPr>
          <p:cNvCxnSpPr>
            <a:cxnSpLocks noChangeShapeType="1"/>
            <a:endCxn id="3132" idx="2"/>
          </p:cNvCxnSpPr>
          <p:nvPr/>
        </p:nvCxnSpPr>
        <p:spPr bwMode="auto">
          <a:xfrm flipH="1" flipV="1">
            <a:off x="3354388" y="1882775"/>
            <a:ext cx="160337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7" name="AutoShape 135">
            <a:extLst>
              <a:ext uri="{FF2B5EF4-FFF2-40B4-BE49-F238E27FC236}">
                <a16:creationId xmlns:a16="http://schemas.microsoft.com/office/drawing/2014/main" id="{935FC47D-26B9-436F-9F40-9B2923C6FFCD}"/>
              </a:ext>
            </a:extLst>
          </p:cNvPr>
          <p:cNvCxnSpPr>
            <a:cxnSpLocks noChangeShapeType="1"/>
            <a:stCxn id="3075" idx="0"/>
            <a:endCxn id="3090" idx="1"/>
          </p:cNvCxnSpPr>
          <p:nvPr/>
        </p:nvCxnSpPr>
        <p:spPr bwMode="auto">
          <a:xfrm flipV="1">
            <a:off x="4613275" y="2695575"/>
            <a:ext cx="8858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8" name="AutoShape 137">
            <a:extLst>
              <a:ext uri="{FF2B5EF4-FFF2-40B4-BE49-F238E27FC236}">
                <a16:creationId xmlns:a16="http://schemas.microsoft.com/office/drawing/2014/main" id="{CB09571B-CC98-4335-9AD4-3204EF7B65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479800"/>
            <a:ext cx="879475" cy="703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9" name="AutoShape 139">
            <a:extLst>
              <a:ext uri="{FF2B5EF4-FFF2-40B4-BE49-F238E27FC236}">
                <a16:creationId xmlns:a16="http://schemas.microsoft.com/office/drawing/2014/main" id="{07BE0E25-9724-453D-B255-3291387D8064}"/>
              </a:ext>
            </a:extLst>
          </p:cNvPr>
          <p:cNvCxnSpPr>
            <a:cxnSpLocks noChangeShapeType="1"/>
            <a:stCxn id="3075" idx="1"/>
          </p:cNvCxnSpPr>
          <p:nvPr/>
        </p:nvCxnSpPr>
        <p:spPr bwMode="auto">
          <a:xfrm flipH="1">
            <a:off x="2530475" y="3186113"/>
            <a:ext cx="673100" cy="131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0" name="AutoShape 140">
            <a:extLst>
              <a:ext uri="{FF2B5EF4-FFF2-40B4-BE49-F238E27FC236}">
                <a16:creationId xmlns:a16="http://schemas.microsoft.com/office/drawing/2014/main" id="{79FDD40A-CFF2-409C-A74E-15E3C6396717}"/>
              </a:ext>
            </a:extLst>
          </p:cNvPr>
          <p:cNvCxnSpPr>
            <a:cxnSpLocks noChangeShapeType="1"/>
            <a:stCxn id="3078" idx="1"/>
            <a:endCxn id="3082" idx="3"/>
          </p:cNvCxnSpPr>
          <p:nvPr/>
        </p:nvCxnSpPr>
        <p:spPr bwMode="auto">
          <a:xfrm flipH="1">
            <a:off x="1566863" y="4475163"/>
            <a:ext cx="392112" cy="8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1" name="AutoShape 141">
            <a:extLst>
              <a:ext uri="{FF2B5EF4-FFF2-40B4-BE49-F238E27FC236}">
                <a16:creationId xmlns:a16="http://schemas.microsoft.com/office/drawing/2014/main" id="{1873897E-42CE-4E3A-8EC7-3607F7B39E39}"/>
              </a:ext>
            </a:extLst>
          </p:cNvPr>
          <p:cNvCxnSpPr>
            <a:cxnSpLocks noChangeShapeType="1"/>
            <a:stCxn id="3075" idx="1"/>
            <a:endCxn id="3086" idx="3"/>
          </p:cNvCxnSpPr>
          <p:nvPr/>
        </p:nvCxnSpPr>
        <p:spPr bwMode="auto">
          <a:xfrm flipH="1">
            <a:off x="2713038" y="3186113"/>
            <a:ext cx="490537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2" name="AutoShape 142">
            <a:extLst>
              <a:ext uri="{FF2B5EF4-FFF2-40B4-BE49-F238E27FC236}">
                <a16:creationId xmlns:a16="http://schemas.microsoft.com/office/drawing/2014/main" id="{24D2227C-8DFE-4A3A-B9EC-3489DE5CB7E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566988" y="2590800"/>
            <a:ext cx="600075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3" name="AutoShape 144">
            <a:extLst>
              <a:ext uri="{FF2B5EF4-FFF2-40B4-BE49-F238E27FC236}">
                <a16:creationId xmlns:a16="http://schemas.microsoft.com/office/drawing/2014/main" id="{0944047D-E10E-499E-B85B-C169FE3D8D7C}"/>
              </a:ext>
            </a:extLst>
          </p:cNvPr>
          <p:cNvCxnSpPr>
            <a:cxnSpLocks noChangeShapeType="1"/>
            <a:endCxn id="3093" idx="0"/>
          </p:cNvCxnSpPr>
          <p:nvPr/>
        </p:nvCxnSpPr>
        <p:spPr bwMode="auto">
          <a:xfrm>
            <a:off x="6459538" y="4506913"/>
            <a:ext cx="298450" cy="303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4" name="AutoShape 145">
            <a:extLst>
              <a:ext uri="{FF2B5EF4-FFF2-40B4-BE49-F238E27FC236}">
                <a16:creationId xmlns:a16="http://schemas.microsoft.com/office/drawing/2014/main" id="{C3EC42CF-0A66-4545-990D-E2A3A83F01CA}"/>
              </a:ext>
            </a:extLst>
          </p:cNvPr>
          <p:cNvCxnSpPr>
            <a:cxnSpLocks noChangeShapeType="1"/>
            <a:endCxn id="3077" idx="0"/>
          </p:cNvCxnSpPr>
          <p:nvPr/>
        </p:nvCxnSpPr>
        <p:spPr bwMode="auto">
          <a:xfrm>
            <a:off x="4914900" y="3451225"/>
            <a:ext cx="439738" cy="903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5" name="AutoShape 146">
            <a:extLst>
              <a:ext uri="{FF2B5EF4-FFF2-40B4-BE49-F238E27FC236}">
                <a16:creationId xmlns:a16="http://schemas.microsoft.com/office/drawing/2014/main" id="{BCC4CA34-C4C1-4731-87C7-7517E05B9C3A}"/>
              </a:ext>
            </a:extLst>
          </p:cNvPr>
          <p:cNvCxnSpPr>
            <a:cxnSpLocks noChangeShapeType="1"/>
            <a:stCxn id="3077" idx="2"/>
            <a:endCxn id="3083" idx="0"/>
          </p:cNvCxnSpPr>
          <p:nvPr/>
        </p:nvCxnSpPr>
        <p:spPr bwMode="auto">
          <a:xfrm>
            <a:off x="5353844" y="4630738"/>
            <a:ext cx="336550" cy="458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6" name="AutoShape 150">
            <a:extLst>
              <a:ext uri="{FF2B5EF4-FFF2-40B4-BE49-F238E27FC236}">
                <a16:creationId xmlns:a16="http://schemas.microsoft.com/office/drawing/2014/main" id="{DC2C9E71-1C61-4D67-8E6D-48EAC219B80F}"/>
              </a:ext>
            </a:extLst>
          </p:cNvPr>
          <p:cNvCxnSpPr>
            <a:cxnSpLocks noChangeShapeType="1"/>
            <a:stCxn id="3078" idx="2"/>
            <a:endCxn id="3081" idx="3"/>
          </p:cNvCxnSpPr>
          <p:nvPr/>
        </p:nvCxnSpPr>
        <p:spPr bwMode="auto">
          <a:xfrm flipH="1">
            <a:off x="1439863" y="4613275"/>
            <a:ext cx="1131887" cy="344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7" name="AutoShape 153">
            <a:extLst>
              <a:ext uri="{FF2B5EF4-FFF2-40B4-BE49-F238E27FC236}">
                <a16:creationId xmlns:a16="http://schemas.microsoft.com/office/drawing/2014/main" id="{7416ABC0-0793-458D-A3D3-065EF00070EF}"/>
              </a:ext>
            </a:extLst>
          </p:cNvPr>
          <p:cNvCxnSpPr>
            <a:cxnSpLocks noChangeShapeType="1"/>
            <a:endCxn id="3079" idx="0"/>
          </p:cNvCxnSpPr>
          <p:nvPr/>
        </p:nvCxnSpPr>
        <p:spPr bwMode="auto">
          <a:xfrm flipH="1">
            <a:off x="2851150" y="4630738"/>
            <a:ext cx="11113" cy="146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8" name="AutoShape 159">
            <a:extLst>
              <a:ext uri="{FF2B5EF4-FFF2-40B4-BE49-F238E27FC236}">
                <a16:creationId xmlns:a16="http://schemas.microsoft.com/office/drawing/2014/main" id="{740A5071-505D-40A1-BB31-D860FF30D1C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85938" y="3013075"/>
            <a:ext cx="387350" cy="265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9" name="AutoShape 160">
            <a:extLst>
              <a:ext uri="{FF2B5EF4-FFF2-40B4-BE49-F238E27FC236}">
                <a16:creationId xmlns:a16="http://schemas.microsoft.com/office/drawing/2014/main" id="{67C58E3E-2012-4A06-AF65-AFA6B8E97B23}"/>
              </a:ext>
            </a:extLst>
          </p:cNvPr>
          <p:cNvCxnSpPr>
            <a:cxnSpLocks noChangeShapeType="1"/>
            <a:stCxn id="3086" idx="2"/>
          </p:cNvCxnSpPr>
          <p:nvPr/>
        </p:nvCxnSpPr>
        <p:spPr bwMode="auto">
          <a:xfrm flipH="1">
            <a:off x="1938338" y="3549650"/>
            <a:ext cx="163512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0" name="Text Box 163">
            <a:extLst>
              <a:ext uri="{FF2B5EF4-FFF2-40B4-BE49-F238E27FC236}">
                <a16:creationId xmlns:a16="http://schemas.microsoft.com/office/drawing/2014/main" id="{4CD46273-807A-420B-A2BE-0F38204A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4321175"/>
            <a:ext cx="842962" cy="27622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RE</a:t>
            </a:r>
            <a:endParaRPr lang="en-US" altLang="en-US" sz="1200" b="1">
              <a:latin typeface="Albertus Extra Bold" pitchFamily="34" charset="0"/>
              <a:cs typeface="Arial" panose="020B0604020202020204" pitchFamily="34" charset="0"/>
            </a:endParaRPr>
          </a:p>
        </p:txBody>
      </p:sp>
      <p:sp>
        <p:nvSpPr>
          <p:cNvPr id="3111" name="Text Box 164">
            <a:extLst>
              <a:ext uri="{FF2B5EF4-FFF2-40B4-BE49-F238E27FC236}">
                <a16:creationId xmlns:a16="http://schemas.microsoft.com/office/drawing/2014/main" id="{C7E06CC5-77A0-47EA-B3BC-071911BE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4870450"/>
            <a:ext cx="1804987" cy="18891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>
                <a:latin typeface="Comic Sans MS" panose="030F0702030302020204" pitchFamily="66" charset="0"/>
              </a:rPr>
              <a:t>‘Come and See' Scheme of Work</a:t>
            </a:r>
          </a:p>
          <a:p>
            <a:r>
              <a:rPr lang="en-US" altLang="en-US" sz="800">
                <a:latin typeface="Comic Sans MS" panose="030F0702030302020204" pitchFamily="66" charset="0"/>
              </a:rPr>
              <a:t>Family: Learning about The Family of God in Scripture - Jesus has a natural family with real people with names and a history.</a:t>
            </a:r>
            <a:endParaRPr lang="en-GB" altLang="en-US" sz="800">
              <a:latin typeface="Comic Sans MS" panose="030F0702030302020204" pitchFamily="66" charset="0"/>
            </a:endParaRPr>
          </a:p>
          <a:p>
            <a:r>
              <a:rPr lang="en-US" altLang="en-US" sz="800">
                <a:latin typeface="Comic Sans MS" panose="030F0702030302020204" pitchFamily="66" charset="0"/>
              </a:rPr>
              <a:t>Belonging: Through Baptism and Confirmation people are given the gift of the Holy Spirit and are called to respond in their lives.</a:t>
            </a:r>
            <a:endParaRPr lang="en-GB" altLang="en-US" sz="800">
              <a:latin typeface="Comic Sans MS" panose="030F0702030302020204" pitchFamily="66" charset="0"/>
            </a:endParaRPr>
          </a:p>
          <a:p>
            <a:r>
              <a:rPr lang="en-US" altLang="en-US" sz="800">
                <a:latin typeface="Comic Sans MS" panose="030F0702030302020204" pitchFamily="66" charset="0"/>
              </a:rPr>
              <a:t>Loving:  God’s gift of Jesus is a gift of love to all people of all time</a:t>
            </a:r>
            <a:endParaRPr lang="en-US" altLang="en-US" sz="8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3112" name="AutoShape 165">
            <a:extLst>
              <a:ext uri="{FF2B5EF4-FFF2-40B4-BE49-F238E27FC236}">
                <a16:creationId xmlns:a16="http://schemas.microsoft.com/office/drawing/2014/main" id="{EC5C9656-684D-44C3-BFF2-4FEC9E6D41BC}"/>
              </a:ext>
            </a:extLst>
          </p:cNvPr>
          <p:cNvCxnSpPr>
            <a:cxnSpLocks noChangeShapeType="1"/>
            <a:stCxn id="3110" idx="2"/>
            <a:endCxn id="3111" idx="0"/>
          </p:cNvCxnSpPr>
          <p:nvPr/>
        </p:nvCxnSpPr>
        <p:spPr bwMode="auto">
          <a:xfrm>
            <a:off x="4154488" y="4597400"/>
            <a:ext cx="4762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" name="AutoShape 166">
            <a:extLst>
              <a:ext uri="{FF2B5EF4-FFF2-40B4-BE49-F238E27FC236}">
                <a16:creationId xmlns:a16="http://schemas.microsoft.com/office/drawing/2014/main" id="{756CC697-881C-486C-A828-FF25F1A04392}"/>
              </a:ext>
            </a:extLst>
          </p:cNvPr>
          <p:cNvCxnSpPr>
            <a:cxnSpLocks noChangeShapeType="1"/>
            <a:stCxn id="3075" idx="2"/>
            <a:endCxn id="3110" idx="0"/>
          </p:cNvCxnSpPr>
          <p:nvPr/>
        </p:nvCxnSpPr>
        <p:spPr bwMode="auto">
          <a:xfrm flipH="1">
            <a:off x="4154488" y="3448050"/>
            <a:ext cx="458787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4" name="AutoShape 170">
            <a:extLst>
              <a:ext uri="{FF2B5EF4-FFF2-40B4-BE49-F238E27FC236}">
                <a16:creationId xmlns:a16="http://schemas.microsoft.com/office/drawing/2014/main" id="{32404B22-79B6-4024-AF24-15866C015F8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02375" y="2352675"/>
            <a:ext cx="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5" name="Text Box 171">
            <a:extLst>
              <a:ext uri="{FF2B5EF4-FFF2-40B4-BE49-F238E27FC236}">
                <a16:creationId xmlns:a16="http://schemas.microsoft.com/office/drawing/2014/main" id="{DBF1FFA9-8E60-4482-9E60-A11E197F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2451100"/>
            <a:ext cx="1223962" cy="276225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History</a:t>
            </a:r>
            <a:r>
              <a:rPr lang="en-GB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20" name="Text Box 172">
            <a:extLst>
              <a:ext uri="{FF2B5EF4-FFF2-40B4-BE49-F238E27FC236}">
                <a16:creationId xmlns:a16="http://schemas.microsoft.com/office/drawing/2014/main" id="{6E12B182-EAC5-4F5D-92E1-CF5006E7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2803525"/>
            <a:ext cx="2119312" cy="769938"/>
          </a:xfrm>
          <a:prstGeom prst="rect">
            <a:avLst/>
          </a:prstGeom>
          <a:noFill/>
          <a:ln w="31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b="1" dirty="0">
                <a:latin typeface="Comic Sans MS" panose="030F0702030302020204" pitchFamily="66" charset="0"/>
                <a:cs typeface="Arial" panose="020B0604020202020204" pitchFamily="34" charset="0"/>
              </a:rPr>
              <a:t>Ancient Egypt</a:t>
            </a:r>
          </a:p>
          <a:p>
            <a:pPr marL="171450" indent="-171450"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River Nile  - Pyramids  - Pharaoh’s and God’s -  Mummification – Hieroglyphics – Tutankhamun and his Tomb – Cleopatra </a:t>
            </a:r>
          </a:p>
        </p:txBody>
      </p:sp>
      <p:cxnSp>
        <p:nvCxnSpPr>
          <p:cNvPr id="3117" name="AutoShape 173">
            <a:extLst>
              <a:ext uri="{FF2B5EF4-FFF2-40B4-BE49-F238E27FC236}">
                <a16:creationId xmlns:a16="http://schemas.microsoft.com/office/drawing/2014/main" id="{064D73B6-06A9-46B9-9DE5-4271AC47CB45}"/>
              </a:ext>
            </a:extLst>
          </p:cNvPr>
          <p:cNvCxnSpPr>
            <a:cxnSpLocks noChangeShapeType="1"/>
            <a:endCxn id="3115" idx="1"/>
          </p:cNvCxnSpPr>
          <p:nvPr/>
        </p:nvCxnSpPr>
        <p:spPr bwMode="auto">
          <a:xfrm flipV="1">
            <a:off x="5510213" y="2589213"/>
            <a:ext cx="1552575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DD5AD9D-DAC6-429A-9821-57397DC11763}"/>
              </a:ext>
            </a:extLst>
          </p:cNvPr>
          <p:cNvSpPr/>
          <p:nvPr/>
        </p:nvSpPr>
        <p:spPr>
          <a:xfrm>
            <a:off x="7923213" y="61913"/>
            <a:ext cx="1133475" cy="1114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19" name="TextBox 3">
            <a:extLst>
              <a:ext uri="{FF2B5EF4-FFF2-40B4-BE49-F238E27FC236}">
                <a16:creationId xmlns:a16="http://schemas.microsoft.com/office/drawing/2014/main" id="{0ABFD7C7-9877-4842-9554-90AFF395F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3" y="150813"/>
            <a:ext cx="11255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latin typeface="Albertus Extra Bold" pitchFamily="34" charset="0"/>
              </a:rPr>
              <a:t>Please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latin typeface="Albertus Extra Bold" pitchFamily="34" charset="0"/>
              </a:rPr>
              <a:t>encourage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latin typeface="Albertus Extra Bold" pitchFamily="34" charset="0"/>
              </a:rPr>
              <a:t> your child to read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latin typeface="Albertus Extra Bold" pitchFamily="34" charset="0"/>
              </a:rPr>
              <a:t> each day</a:t>
            </a: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D3C62772-503F-4A7B-9DD8-B40DB5FEE734}"/>
              </a:ext>
            </a:extLst>
          </p:cNvPr>
          <p:cNvSpPr/>
          <p:nvPr/>
        </p:nvSpPr>
        <p:spPr>
          <a:xfrm>
            <a:off x="104775" y="1660525"/>
            <a:ext cx="1089025" cy="1003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800" dirty="0">
                <a:solidFill>
                  <a:schemeClr val="tx1"/>
                </a:solidFill>
                <a:latin typeface="Comic Sans MS" pitchFamily="66" charset="0"/>
              </a:rPr>
              <a:t>Home learning set on Friday and due back the </a:t>
            </a:r>
            <a:r>
              <a:rPr lang="en-GB" sz="800">
                <a:solidFill>
                  <a:schemeClr val="tx1"/>
                </a:solidFill>
                <a:latin typeface="Comic Sans MS" pitchFamily="66" charset="0"/>
              </a:rPr>
              <a:t>following Tuesday</a:t>
            </a:r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29" name="Text Box 73">
            <a:extLst>
              <a:ext uri="{FF2B5EF4-FFF2-40B4-BE49-F238E27FC236}">
                <a16:creationId xmlns:a16="http://schemas.microsoft.com/office/drawing/2014/main" id="{3221B16D-8E3E-4DB1-92C8-CABADE7E8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058863"/>
            <a:ext cx="914400" cy="33813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Sequencing Sounds</a:t>
            </a:r>
            <a:endParaRPr lang="en-US" altLang="en-US" sz="800" dirty="0">
              <a:latin typeface="Comic Sans MS" panose="030F0702030302020204" pitchFamily="66" charset="0"/>
            </a:endParaRPr>
          </a:p>
        </p:txBody>
      </p:sp>
      <p:cxnSp>
        <p:nvCxnSpPr>
          <p:cNvPr id="3122" name="AutoShape 134">
            <a:extLst>
              <a:ext uri="{FF2B5EF4-FFF2-40B4-BE49-F238E27FC236}">
                <a16:creationId xmlns:a16="http://schemas.microsoft.com/office/drawing/2014/main" id="{29422B30-C6F5-4631-9B66-E153E7137379}"/>
              </a:ext>
            </a:extLst>
          </p:cNvPr>
          <p:cNvCxnSpPr>
            <a:cxnSpLocks noChangeShapeType="1"/>
            <a:endCxn id="3078" idx="2"/>
          </p:cNvCxnSpPr>
          <p:nvPr/>
        </p:nvCxnSpPr>
        <p:spPr bwMode="auto">
          <a:xfrm flipV="1">
            <a:off x="2471738" y="4613275"/>
            <a:ext cx="100012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23" name="Picture 80">
            <a:extLst>
              <a:ext uri="{FF2B5EF4-FFF2-40B4-BE49-F238E27FC236}">
                <a16:creationId xmlns:a16="http://schemas.microsoft.com/office/drawing/2014/main" id="{331BF20C-83B3-4856-8B37-DCC2B1C5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30175"/>
            <a:ext cx="785813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24" name="AutoShape 155">
            <a:extLst>
              <a:ext uri="{FF2B5EF4-FFF2-40B4-BE49-F238E27FC236}">
                <a16:creationId xmlns:a16="http://schemas.microsoft.com/office/drawing/2014/main" id="{2371768D-450E-458D-A08B-DC9F12294EDF}"/>
              </a:ext>
            </a:extLst>
          </p:cNvPr>
          <p:cNvCxnSpPr>
            <a:cxnSpLocks noChangeShapeType="1"/>
            <a:stCxn id="3129" idx="2"/>
            <a:endCxn id="3088" idx="0"/>
          </p:cNvCxnSpPr>
          <p:nvPr/>
        </p:nvCxnSpPr>
        <p:spPr bwMode="auto">
          <a:xfrm>
            <a:off x="2071688" y="1397000"/>
            <a:ext cx="177800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25" name="Text Box 118">
            <a:extLst>
              <a:ext uri="{FF2B5EF4-FFF2-40B4-BE49-F238E27FC236}">
                <a16:creationId xmlns:a16="http://schemas.microsoft.com/office/drawing/2014/main" id="{3CF34CEF-2C51-43FA-84B0-8287CEFA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5103813"/>
            <a:ext cx="993775" cy="2762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3126" name="Text Box 118">
            <a:extLst>
              <a:ext uri="{FF2B5EF4-FFF2-40B4-BE49-F238E27FC236}">
                <a16:creationId xmlns:a16="http://schemas.microsoft.com/office/drawing/2014/main" id="{B6AB9BE7-9D0F-4845-A2EC-6D662992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5207000"/>
            <a:ext cx="993775" cy="276225"/>
          </a:xfrm>
          <a:prstGeom prst="rect">
            <a:avLst/>
          </a:prstGeom>
          <a:noFill/>
          <a:ln w="38100" cmpd="dbl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French</a:t>
            </a:r>
          </a:p>
        </p:txBody>
      </p:sp>
      <p:sp>
        <p:nvSpPr>
          <p:cNvPr id="3127" name="Text Box 171">
            <a:extLst>
              <a:ext uri="{FF2B5EF4-FFF2-40B4-BE49-F238E27FC236}">
                <a16:creationId xmlns:a16="http://schemas.microsoft.com/office/drawing/2014/main" id="{49ECD7A3-576B-4E65-A3C5-947A4E85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3779838"/>
            <a:ext cx="1223962" cy="276225"/>
          </a:xfrm>
          <a:prstGeom prst="rect">
            <a:avLst/>
          </a:prstGeom>
          <a:noFill/>
          <a:ln w="38100" cmpd="dbl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>
                <a:latin typeface="Albertus Extra Bold" pitchFamily="34" charset="0"/>
                <a:cs typeface="Arial" panose="020B0604020202020204" pitchFamily="34" charset="0"/>
              </a:rPr>
              <a:t>Geography</a:t>
            </a:r>
            <a:endParaRPr lang="en-GB" altLang="en-US" sz="12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128" name="Text Box 172">
            <a:extLst>
              <a:ext uri="{FF2B5EF4-FFF2-40B4-BE49-F238E27FC236}">
                <a16:creationId xmlns:a16="http://schemas.microsoft.com/office/drawing/2014/main" id="{97CEAAAD-D3E5-4228-A00A-656DA639C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4114800"/>
            <a:ext cx="1614487" cy="769938"/>
          </a:xfrm>
          <a:prstGeom prst="rect">
            <a:avLst/>
          </a:prstGeom>
          <a:noFill/>
          <a:ln w="31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800" b="1">
                <a:latin typeface="Comic Sans MS" panose="030F0702030302020204" pitchFamily="66" charset="0"/>
                <a:cs typeface="Arial" panose="020B0604020202020204" pitchFamily="34" charset="0"/>
              </a:rPr>
              <a:t>Rivers and the Water Cycle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800">
                <a:latin typeface="Comic Sans MS" panose="030F0702030302020204" pitchFamily="66" charset="0"/>
                <a:cs typeface="Arial" panose="020B0604020202020204" pitchFamily="34" charset="0"/>
              </a:rPr>
              <a:t>- Parts of a River – Famous Rivers – The Water Cycle and it’s importance – Water Pollution </a:t>
            </a:r>
            <a:endParaRPr lang="en-US" altLang="en-US" sz="8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ext Box 172">
            <a:extLst>
              <a:ext uri="{FF2B5EF4-FFF2-40B4-BE49-F238E27FC236}">
                <a16:creationId xmlns:a16="http://schemas.microsoft.com/office/drawing/2014/main" id="{9888BF1F-8CFC-4659-A452-A11E2542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3" y="5448300"/>
            <a:ext cx="1673225" cy="830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800">
                <a:latin typeface="Comic Sans MS" panose="030F0702030302020204" pitchFamily="66" charset="0"/>
              </a:rPr>
              <a:t>Singing songs and musical games. We are using these to learn about crotchet/quaver and crotchet rest, and reading, improvising and composing with these rhythm elements.</a:t>
            </a:r>
            <a:endParaRPr lang="en-US" altLang="en-US" sz="8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130" name="Text Box 172">
            <a:extLst>
              <a:ext uri="{FF2B5EF4-FFF2-40B4-BE49-F238E27FC236}">
                <a16:creationId xmlns:a16="http://schemas.microsoft.com/office/drawing/2014/main" id="{883DA1D8-02FD-488A-9381-92A96FBF9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5562600"/>
            <a:ext cx="2381250" cy="1200329"/>
          </a:xfrm>
          <a:prstGeom prst="rect">
            <a:avLst/>
          </a:prstGeom>
          <a:noFill/>
          <a:ln w="317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Expanding our number knowledge and ask </a:t>
            </a:r>
            <a:r>
              <a:rPr lang="en-US" altLang="en-US" sz="800">
                <a:latin typeface="Comic Sans MS" panose="030F0702030302020204" pitchFamily="66" charset="0"/>
                <a:cs typeface="Arial" panose="020B0604020202020204" pitchFamily="34" charset="0"/>
              </a:rPr>
              <a:t>and give </a:t>
            </a: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out our age.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French playground games applying our number and </a:t>
            </a:r>
            <a:r>
              <a:rPr lang="en-US" altLang="en-US" sz="800" dirty="0" err="1">
                <a:latin typeface="Comic Sans MS" panose="030F0702030302020204" pitchFamily="66" charset="0"/>
                <a:cs typeface="Arial" panose="020B0604020202020204" pitchFamily="34" charset="0"/>
              </a:rPr>
              <a:t>colour</a:t>
            </a: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 knowledge, and learning new game vocabulary.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In a French classroom: follow simple instructions, play school bag detective and learn about masculine and feminine words.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407232-9592-49C5-BC15-066DDC708DC4}"/>
              </a:ext>
            </a:extLst>
          </p:cNvPr>
          <p:cNvCxnSpPr>
            <a:cxnSpLocks/>
            <a:stCxn id="3075" idx="3"/>
            <a:endCxn id="3125" idx="1"/>
          </p:cNvCxnSpPr>
          <p:nvPr/>
        </p:nvCxnSpPr>
        <p:spPr>
          <a:xfrm>
            <a:off x="6022975" y="3186113"/>
            <a:ext cx="1766888" cy="2055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32" name="Text Box 64">
            <a:extLst>
              <a:ext uri="{FF2B5EF4-FFF2-40B4-BE49-F238E27FC236}">
                <a16:creationId xmlns:a16="http://schemas.microsoft.com/office/drawing/2014/main" id="{3185EB9E-4F2A-49D9-BF40-F56F0735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1543050"/>
            <a:ext cx="1371600" cy="339725"/>
          </a:xfrm>
          <a:prstGeom prst="rect">
            <a:avLst/>
          </a:prstGeom>
          <a:noFill/>
          <a:ln w="31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 b="1" dirty="0">
                <a:latin typeface="Comic Sans MS" panose="030F0702030302020204" pitchFamily="66" charset="0"/>
                <a:cs typeface="Arial" panose="020B0604020202020204" pitchFamily="34" charset="0"/>
              </a:rPr>
              <a:t>Spring 2 – </a:t>
            </a:r>
            <a:r>
              <a:rPr lang="en-GB" alt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Fitness + Yoga </a:t>
            </a:r>
            <a:endParaRPr lang="en-US" altLang="en-US" sz="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3133" name="AutoShape 155">
            <a:extLst>
              <a:ext uri="{FF2B5EF4-FFF2-40B4-BE49-F238E27FC236}">
                <a16:creationId xmlns:a16="http://schemas.microsoft.com/office/drawing/2014/main" id="{66D72F9E-647B-446D-AE67-26C8E54D8629}"/>
              </a:ext>
            </a:extLst>
          </p:cNvPr>
          <p:cNvCxnSpPr>
            <a:cxnSpLocks noChangeShapeType="1"/>
            <a:endCxn id="3088" idx="1"/>
          </p:cNvCxnSpPr>
          <p:nvPr/>
        </p:nvCxnSpPr>
        <p:spPr bwMode="auto">
          <a:xfrm>
            <a:off x="1352550" y="1543050"/>
            <a:ext cx="477838" cy="889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Text Box 73">
            <a:extLst>
              <a:ext uri="{FF2B5EF4-FFF2-40B4-BE49-F238E27FC236}">
                <a16:creationId xmlns:a16="http://schemas.microsoft.com/office/drawing/2014/main" id="{635EEB78-77AC-4317-9881-294975B0E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208088"/>
            <a:ext cx="914400" cy="33813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800" dirty="0">
                <a:latin typeface="Comic Sans MS" panose="030F0702030302020204" pitchFamily="66" charset="0"/>
              </a:rPr>
              <a:t>Online Research</a:t>
            </a:r>
            <a:endParaRPr lang="en-US" altLang="en-US" sz="800" dirty="0">
              <a:latin typeface="Comic Sans MS" panose="030F0702030302020204" pitchFamily="66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2C7C9F0-9C50-4C21-B13B-1E831BBA2DE8}"/>
              </a:ext>
            </a:extLst>
          </p:cNvPr>
          <p:cNvCxnSpPr>
            <a:cxnSpLocks/>
            <a:endCxn id="3127" idx="1"/>
          </p:cNvCxnSpPr>
          <p:nvPr/>
        </p:nvCxnSpPr>
        <p:spPr>
          <a:xfrm>
            <a:off x="6016625" y="3394075"/>
            <a:ext cx="1585913" cy="523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36" name="Picture 12">
            <a:extLst>
              <a:ext uri="{FF2B5EF4-FFF2-40B4-BE49-F238E27FC236}">
                <a16:creationId xmlns:a16="http://schemas.microsoft.com/office/drawing/2014/main" id="{4B8736D5-E94E-49C0-AC8D-EE74F8C2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260475"/>
            <a:ext cx="1338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Picture 73" descr="Tutankhamun's Mask Ancient Egypt KV62 Death Mask, PNG, 736x901px,  Tutankhamun, Ancient Egypt, Ancient History, Death Mask,">
            <a:extLst>
              <a:ext uri="{FF2B5EF4-FFF2-40B4-BE49-F238E27FC236}">
                <a16:creationId xmlns:a16="http://schemas.microsoft.com/office/drawing/2014/main" id="{49B4ACB0-FEF8-4B37-90E5-08A11DD1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4450"/>
            <a:ext cx="981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Picture 73" descr="Tutankhamun's Mask Ancient Egypt KV62 Death Mask, PNG, 736x901px,  Tutankhamun, Ancient Egypt, Ancient History, Death Mask,">
            <a:extLst>
              <a:ext uri="{FF2B5EF4-FFF2-40B4-BE49-F238E27FC236}">
                <a16:creationId xmlns:a16="http://schemas.microsoft.com/office/drawing/2014/main" id="{E31F470B-0320-4059-966C-0BDC4277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0"/>
            <a:ext cx="981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380</Words>
  <Application>Microsoft Office PowerPoint</Application>
  <PresentationFormat>On-screen Show (4:3)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Albertus Extra Bold</vt:lpstr>
      <vt:lpstr>Arial</vt:lpstr>
      <vt:lpstr>Comic Sans MS</vt:lpstr>
      <vt:lpstr>Times New Roman</vt:lpstr>
      <vt:lpstr>Default Design</vt:lpstr>
      <vt:lpstr>PowerPoint Presentation</vt:lpstr>
    </vt:vector>
  </TitlesOfParts>
  <Company>LBS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Sutton Learning for Life</dc:creator>
  <cp:lastModifiedBy>Lucy Prain</cp:lastModifiedBy>
  <cp:revision>132</cp:revision>
  <cp:lastPrinted>2024-12-05T09:55:04Z</cp:lastPrinted>
  <dcterms:created xsi:type="dcterms:W3CDTF">2007-07-04T12:22:15Z</dcterms:created>
  <dcterms:modified xsi:type="dcterms:W3CDTF">2024-12-05T15:59:11Z</dcterms:modified>
</cp:coreProperties>
</file>