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73" r:id="rId3"/>
    <p:sldId id="323" r:id="rId4"/>
    <p:sldId id="324" r:id="rId5"/>
    <p:sldId id="325" r:id="rId6"/>
    <p:sldId id="326" r:id="rId7"/>
    <p:sldId id="327" r:id="rId8"/>
    <p:sldId id="339" r:id="rId9"/>
    <p:sldId id="331" r:id="rId10"/>
    <p:sldId id="332" r:id="rId11"/>
    <p:sldId id="330" r:id="rId12"/>
    <p:sldId id="329" r:id="rId13"/>
    <p:sldId id="338" r:id="rId14"/>
    <p:sldId id="335" r:id="rId15"/>
    <p:sldId id="355" r:id="rId16"/>
    <p:sldId id="257" r:id="rId17"/>
    <p:sldId id="258" r:id="rId18"/>
    <p:sldId id="261" r:id="rId19"/>
    <p:sldId id="262" r:id="rId20"/>
    <p:sldId id="263" r:id="rId21"/>
    <p:sldId id="264" r:id="rId22"/>
    <p:sldId id="265" r:id="rId23"/>
    <p:sldId id="267" r:id="rId24"/>
    <p:sldId id="269" r:id="rId25"/>
    <p:sldId id="340" r:id="rId26"/>
    <p:sldId id="359" r:id="rId27"/>
    <p:sldId id="360" r:id="rId28"/>
    <p:sldId id="271" r:id="rId29"/>
    <p:sldId id="336" r:id="rId30"/>
    <p:sldId id="317"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Raleway" pitchFamily="2" charset="0"/>
      <p:regular r:id="rId37"/>
      <p:bold r:id="rId38"/>
      <p:italic r:id="rId39"/>
      <p:boldItalic r:id="rId40"/>
    </p:embeddedFont>
    <p:embeddedFont>
      <p:font typeface="Webdings" panose="05030102010509060703" pitchFamily="18" charset="2"/>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Fj/FcCForfinfzbymUsbJ9edS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4615"/>
  </p:normalViewPr>
  <p:slideViewPr>
    <p:cSldViewPr snapToGrid="0">
      <p:cViewPr varScale="1">
        <p:scale>
          <a:sx n="85" d="100"/>
          <a:sy n="85" d="100"/>
        </p:scale>
        <p:origin x="5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e9f6cd283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e9f6cd2832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e9f6cd2832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e9f6cd2832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e9f6cd2832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e9f6cd2832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e9f6cd283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2e9f6cd283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e9f6cd283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2e9f6cd283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e9f6cd283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e9f6cd283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e9f6cd283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e9f6cd283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e9f6cd2832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e9f6cd283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e9f6cd283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e9f6cd283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e9f6cd283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e9f6cd283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a:spLocks noGrp="1"/>
          </p:cNvSpPr>
          <p:nvPr>
            <p:ph type="pic" idx="2"/>
          </p:nvPr>
        </p:nvSpPr>
        <p:spPr>
          <a:xfrm>
            <a:off x="5183188" y="987425"/>
            <a:ext cx="6172200" cy="4873625"/>
          </a:xfrm>
          <a:prstGeom prst="rect">
            <a:avLst/>
          </a:prstGeom>
          <a:noFill/>
          <a:ln>
            <a:noFill/>
          </a:ln>
        </p:spPr>
      </p:sp>
      <p:sp>
        <p:nvSpPr>
          <p:cNvPr id="64" name="Google Shape;6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11.wmf"/><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subTitle" idx="1"/>
          </p:nvPr>
        </p:nvSpPr>
        <p:spPr>
          <a:xfrm>
            <a:off x="1468075" y="4039988"/>
            <a:ext cx="9144000" cy="16557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1000"/>
              </a:spcBef>
              <a:spcAft>
                <a:spcPts val="0"/>
              </a:spcAft>
              <a:buClr>
                <a:schemeClr val="dk1"/>
              </a:buClr>
              <a:buSzPts val="1320"/>
              <a:buNone/>
            </a:pPr>
            <a:r>
              <a:rPr lang="en-GB" sz="4800" dirty="0">
                <a:latin typeface="Avenir"/>
                <a:ea typeface="Avenir"/>
                <a:cs typeface="Avenir"/>
                <a:sym typeface="Avenir"/>
              </a:rPr>
              <a:t>Year 4</a:t>
            </a:r>
            <a:endParaRPr sz="4800" dirty="0">
              <a:latin typeface="Avenir"/>
              <a:ea typeface="Avenir"/>
              <a:cs typeface="Avenir"/>
              <a:sym typeface="Avenir"/>
            </a:endParaRPr>
          </a:p>
        </p:txBody>
      </p:sp>
      <p:sp>
        <p:nvSpPr>
          <p:cNvPr id="85" name="Google Shape;85;p1"/>
          <p:cNvSpPr/>
          <p:nvPr/>
        </p:nvSpPr>
        <p:spPr>
          <a:xfrm>
            <a:off x="0" y="1143050"/>
            <a:ext cx="12192000" cy="2096700"/>
          </a:xfrm>
          <a:prstGeom prst="rect">
            <a:avLst/>
          </a:prstGeom>
          <a:solidFill>
            <a:srgbClr val="73000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en-GB" sz="3900" dirty="0">
                <a:solidFill>
                  <a:schemeClr val="lt1"/>
                </a:solidFill>
                <a:latin typeface="Avenir"/>
                <a:ea typeface="Avenir"/>
                <a:cs typeface="Avenir"/>
                <a:sym typeface="Avenir"/>
              </a:rPr>
              <a:t>Meet the teacher </a:t>
            </a:r>
            <a:r>
              <a:rPr lang="en-GB" sz="3900">
                <a:solidFill>
                  <a:schemeClr val="lt1"/>
                </a:solidFill>
                <a:latin typeface="Avenir"/>
                <a:ea typeface="Avenir"/>
                <a:cs typeface="Avenir"/>
                <a:sym typeface="Avenir"/>
              </a:rPr>
              <a:t>September 2025 </a:t>
            </a:r>
            <a:endParaRPr sz="4000" b="0" u="none" strike="noStrike" cap="none" dirty="0">
              <a:solidFill>
                <a:schemeClr val="lt1"/>
              </a:solidFill>
              <a:latin typeface="Avenir"/>
              <a:ea typeface="Avenir"/>
              <a:cs typeface="Avenir"/>
              <a:sym typeface="Avenir"/>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BF0B4F-ACCA-4CA5-98DB-5AF05CAB38E2}"/>
              </a:ext>
            </a:extLst>
          </p:cNvPr>
          <p:cNvSpPr>
            <a:spLocks noGrp="1"/>
          </p:cNvSpPr>
          <p:nvPr>
            <p:ph type="title"/>
          </p:nvPr>
        </p:nvSpPr>
        <p:spPr>
          <a:xfrm>
            <a:off x="838200" y="105344"/>
            <a:ext cx="10515600" cy="1325563"/>
          </a:xfrm>
        </p:spPr>
        <p:txBody>
          <a:bodyPr>
            <a:normAutofit/>
          </a:bodyPr>
          <a:lstStyle/>
          <a:p>
            <a:pPr>
              <a:defRPr/>
            </a:pPr>
            <a:r>
              <a:rPr lang="en-GB" u="sng" dirty="0">
                <a:solidFill>
                  <a:srgbClr val="800000"/>
                </a:solidFill>
                <a:latin typeface="Raleway" pitchFamily="2" charset="0"/>
              </a:rPr>
              <a:t>Home Learning: Maths</a:t>
            </a:r>
          </a:p>
        </p:txBody>
      </p:sp>
      <p:sp>
        <p:nvSpPr>
          <p:cNvPr id="48131" name="Rectangle 3">
            <a:extLst>
              <a:ext uri="{FF2B5EF4-FFF2-40B4-BE49-F238E27FC236}">
                <a16:creationId xmlns:a16="http://schemas.microsoft.com/office/drawing/2014/main" id="{742BC27D-F84B-4BBD-A230-D63848A39CE0}"/>
              </a:ext>
            </a:extLst>
          </p:cNvPr>
          <p:cNvSpPr>
            <a:spLocks noGrp="1" noChangeArrowheads="1"/>
          </p:cNvSpPr>
          <p:nvPr>
            <p:ph idx="1"/>
          </p:nvPr>
        </p:nvSpPr>
        <p:spPr>
          <a:xfrm>
            <a:off x="838200" y="1503833"/>
            <a:ext cx="10230853" cy="3496763"/>
          </a:xfrm>
        </p:spPr>
        <p:txBody>
          <a:bodyPr rtlCol="0">
            <a:noAutofit/>
          </a:bodyPr>
          <a:lstStyle/>
          <a:p>
            <a:pPr>
              <a:buFont typeface="Arial" charset="0"/>
              <a:buChar char="•"/>
              <a:defRPr/>
            </a:pPr>
            <a:r>
              <a:rPr lang="en-GB" altLang="en-US" dirty="0"/>
              <a:t>One piece of Maths Home Learning a week linked to class content.</a:t>
            </a:r>
          </a:p>
          <a:p>
            <a:pPr>
              <a:buFont typeface="Arial" charset="0"/>
              <a:buChar char="•"/>
              <a:defRPr/>
            </a:pPr>
            <a:endParaRPr lang="en-GB" altLang="en-US" dirty="0"/>
          </a:p>
          <a:p>
            <a:pPr>
              <a:buFont typeface="Arial" charset="0"/>
              <a:buChar char="•"/>
              <a:defRPr/>
            </a:pPr>
            <a:r>
              <a:rPr lang="en-GB" altLang="en-US" dirty="0"/>
              <a:t>Some tasks may be computer-based using an online platform like Mathletics.</a:t>
            </a:r>
          </a:p>
          <a:p>
            <a:pPr>
              <a:buFont typeface="Arial" charset="0"/>
              <a:buChar char="•"/>
              <a:defRPr/>
            </a:pPr>
            <a:endParaRPr lang="en-US" altLang="en-US" dirty="0"/>
          </a:p>
          <a:p>
            <a:pPr>
              <a:buFont typeface="Arial" charset="0"/>
              <a:buChar char="•"/>
              <a:defRPr/>
            </a:pPr>
            <a:r>
              <a:rPr lang="en-US" altLang="en-US" dirty="0"/>
              <a:t>Daily Times Table Tests</a:t>
            </a:r>
            <a:endParaRPr lang="en-GB" altLang="en-US" dirty="0"/>
          </a:p>
          <a:p>
            <a:pPr lvl="1">
              <a:buFont typeface="Arial" charset="0"/>
              <a:buChar char="•"/>
              <a:defRPr/>
            </a:pPr>
            <a:endParaRPr lang="en-GB" altLang="en-US" dirty="0"/>
          </a:p>
        </p:txBody>
      </p:sp>
      <p:pic>
        <p:nvPicPr>
          <p:cNvPr id="11" name="Picture 8" descr="10 card">
            <a:extLst>
              <a:ext uri="{FF2B5EF4-FFF2-40B4-BE49-F238E27FC236}">
                <a16:creationId xmlns:a16="http://schemas.microsoft.com/office/drawing/2014/main" id="{93C08BAE-1EAC-4156-BE2A-6FC40539FDC8}"/>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663763">
            <a:off x="5398787" y="5437864"/>
            <a:ext cx="754388" cy="96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7 card 1">
            <a:extLst>
              <a:ext uri="{FF2B5EF4-FFF2-40B4-BE49-F238E27FC236}">
                <a16:creationId xmlns:a16="http://schemas.microsoft.com/office/drawing/2014/main" id="{174DE7EC-8604-48F5-A8E1-D75A47AD7807}"/>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68867">
            <a:off x="3610396" y="5558512"/>
            <a:ext cx="671615" cy="90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3 card 1">
            <a:extLst>
              <a:ext uri="{FF2B5EF4-FFF2-40B4-BE49-F238E27FC236}">
                <a16:creationId xmlns:a16="http://schemas.microsoft.com/office/drawing/2014/main" id="{CD6D07DC-03DF-4CC3-8D5D-426D447EE2C7}"/>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918167">
            <a:off x="2119019" y="5491824"/>
            <a:ext cx="635990" cy="85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54;g2e9f6cd2832_0_76">
            <a:extLst>
              <a:ext uri="{FF2B5EF4-FFF2-40B4-BE49-F238E27FC236}">
                <a16:creationId xmlns:a16="http://schemas.microsoft.com/office/drawing/2014/main" id="{5F43FDEE-BD88-41F0-9F8E-70AE17139086}"/>
              </a:ext>
            </a:extLst>
          </p:cNvPr>
          <p:cNvPicPr preferRelativeResize="0"/>
          <p:nvPr/>
        </p:nvPicPr>
        <p:blipFill>
          <a:blip r:embed="rId6">
            <a:alphaModFix/>
          </a:blip>
          <a:stretch>
            <a:fillRect/>
          </a:stretch>
        </p:blipFill>
        <p:spPr>
          <a:xfrm>
            <a:off x="8890753" y="5001199"/>
            <a:ext cx="3021700" cy="2136349"/>
          </a:xfrm>
          <a:prstGeom prst="rect">
            <a:avLst/>
          </a:prstGeom>
          <a:noFill/>
          <a:ln>
            <a:noFill/>
          </a:ln>
        </p:spPr>
      </p:pic>
    </p:spTree>
    <p:custDataLst>
      <p:tags r:id="rId1"/>
    </p:custDataLst>
    <p:extLst>
      <p:ext uri="{BB962C8B-B14F-4D97-AF65-F5344CB8AC3E}">
        <p14:creationId xmlns:p14="http://schemas.microsoft.com/office/powerpoint/2010/main" val="3351842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BF0B4F-ACCA-4CA5-98DB-5AF05CAB38E2}"/>
              </a:ext>
            </a:extLst>
          </p:cNvPr>
          <p:cNvSpPr>
            <a:spLocks noGrp="1"/>
          </p:cNvSpPr>
          <p:nvPr>
            <p:ph type="title"/>
          </p:nvPr>
        </p:nvSpPr>
        <p:spPr/>
        <p:txBody>
          <a:bodyPr>
            <a:normAutofit/>
          </a:bodyPr>
          <a:lstStyle/>
          <a:p>
            <a:pPr>
              <a:defRPr/>
            </a:pPr>
            <a:r>
              <a:rPr lang="en-GB" u="sng" dirty="0">
                <a:solidFill>
                  <a:srgbClr val="800000"/>
                </a:solidFill>
                <a:latin typeface="Raleway" pitchFamily="2" charset="0"/>
              </a:rPr>
              <a:t>Home Learning</a:t>
            </a:r>
          </a:p>
        </p:txBody>
      </p:sp>
      <p:sp>
        <p:nvSpPr>
          <p:cNvPr id="48131" name="Rectangle 3">
            <a:extLst>
              <a:ext uri="{FF2B5EF4-FFF2-40B4-BE49-F238E27FC236}">
                <a16:creationId xmlns:a16="http://schemas.microsoft.com/office/drawing/2014/main" id="{742BC27D-F84B-4BBD-A230-D63848A39CE0}"/>
              </a:ext>
            </a:extLst>
          </p:cNvPr>
          <p:cNvSpPr>
            <a:spLocks noGrp="1" noChangeArrowheads="1"/>
          </p:cNvSpPr>
          <p:nvPr>
            <p:ph idx="1"/>
          </p:nvPr>
        </p:nvSpPr>
        <p:spPr>
          <a:xfrm>
            <a:off x="279547" y="1860481"/>
            <a:ext cx="10933885" cy="4047023"/>
          </a:xfrm>
        </p:spPr>
        <p:txBody>
          <a:bodyPr rtlCol="0">
            <a:noAutofit/>
          </a:bodyPr>
          <a:lstStyle/>
          <a:p>
            <a:pPr>
              <a:buFont typeface="Arial" charset="0"/>
              <a:buChar char="•"/>
              <a:defRPr/>
            </a:pPr>
            <a:r>
              <a:rPr lang="en-GB" altLang="en-US" sz="2400" dirty="0"/>
              <a:t>Weekly home learning tasks will focus on consolidation. </a:t>
            </a:r>
          </a:p>
          <a:p>
            <a:pPr>
              <a:buFont typeface="Arial" charset="0"/>
              <a:buChar char="•"/>
              <a:defRPr/>
            </a:pPr>
            <a:r>
              <a:rPr lang="en-GB" altLang="en-US" sz="2400" dirty="0"/>
              <a:t>Home learning will be set on a Friday and should be handed in by:</a:t>
            </a:r>
          </a:p>
          <a:p>
            <a:pPr marL="114300" indent="0">
              <a:buNone/>
              <a:defRPr/>
            </a:pPr>
            <a:r>
              <a:rPr lang="en-GB" altLang="en-US" sz="2400" dirty="0"/>
              <a:t>	</a:t>
            </a:r>
            <a:r>
              <a:rPr lang="en-GB" altLang="en-US" sz="2400" i="1" dirty="0">
                <a:solidFill>
                  <a:srgbClr val="800000"/>
                </a:solidFill>
              </a:rPr>
              <a:t>Reading Journals: </a:t>
            </a:r>
            <a:r>
              <a:rPr lang="en-GB" altLang="en-US" sz="2400" dirty="0"/>
              <a:t>Friday</a:t>
            </a:r>
          </a:p>
          <a:p>
            <a:pPr marL="114300" indent="0">
              <a:buNone/>
              <a:defRPr/>
            </a:pPr>
            <a:r>
              <a:rPr lang="en-GB" altLang="en-US" sz="2400" dirty="0"/>
              <a:t>	</a:t>
            </a:r>
            <a:r>
              <a:rPr lang="en-GB" altLang="en-US" sz="2400" i="1" dirty="0">
                <a:solidFill>
                  <a:srgbClr val="800000"/>
                </a:solidFill>
              </a:rPr>
              <a:t>SPaG/Comprehension/Maths: </a:t>
            </a:r>
            <a:r>
              <a:rPr lang="en-GB" altLang="en-US" sz="2400" dirty="0"/>
              <a:t>Tuesday</a:t>
            </a:r>
          </a:p>
          <a:p>
            <a:pPr marL="114300" indent="0">
              <a:buNone/>
              <a:defRPr/>
            </a:pPr>
            <a:r>
              <a:rPr lang="en-GB" altLang="en-US" sz="2400" dirty="0"/>
              <a:t>	</a:t>
            </a:r>
            <a:r>
              <a:rPr lang="en-GB" altLang="en-US" sz="2400" i="1" dirty="0">
                <a:solidFill>
                  <a:srgbClr val="800000"/>
                </a:solidFill>
              </a:rPr>
              <a:t>Spelling Journals: </a:t>
            </a:r>
            <a:r>
              <a:rPr lang="en-GB" altLang="en-US" sz="2400" dirty="0"/>
              <a:t>Monday </a:t>
            </a:r>
          </a:p>
          <a:p>
            <a:pPr>
              <a:defRPr/>
            </a:pPr>
            <a:r>
              <a:rPr lang="en-GB" altLang="en-US" sz="2400" dirty="0"/>
              <a:t>Children will receive English and Maths home learning every week. </a:t>
            </a:r>
          </a:p>
          <a:p>
            <a:pPr>
              <a:buFont typeface="Arial" charset="0"/>
              <a:buChar char="•"/>
              <a:defRPr/>
            </a:pPr>
            <a:r>
              <a:rPr lang="en-GB" altLang="en-US" sz="2400" dirty="0"/>
              <a:t>They may get half termly home learning linked to RE and half-termly home learning linked to History or Geography and Science. </a:t>
            </a:r>
          </a:p>
        </p:txBody>
      </p:sp>
      <p:pic>
        <p:nvPicPr>
          <p:cNvPr id="7" name="Google Shape;154;g2e9f6cd2832_0_76">
            <a:extLst>
              <a:ext uri="{FF2B5EF4-FFF2-40B4-BE49-F238E27FC236}">
                <a16:creationId xmlns:a16="http://schemas.microsoft.com/office/drawing/2014/main" id="{28386731-B2E7-47FA-9D39-C2D9B06EB032}"/>
              </a:ext>
            </a:extLst>
          </p:cNvPr>
          <p:cNvPicPr preferRelativeResize="0"/>
          <p:nvPr/>
        </p:nvPicPr>
        <p:blipFill>
          <a:blip r:embed="rId3">
            <a:alphaModFix/>
          </a:blip>
          <a:stretch>
            <a:fillRect/>
          </a:stretch>
        </p:blipFill>
        <p:spPr>
          <a:xfrm>
            <a:off x="8890753" y="5001199"/>
            <a:ext cx="3021700" cy="2136349"/>
          </a:xfrm>
          <a:prstGeom prst="rect">
            <a:avLst/>
          </a:prstGeom>
          <a:noFill/>
          <a:ln>
            <a:noFill/>
          </a:ln>
        </p:spPr>
      </p:pic>
    </p:spTree>
    <p:custDataLst>
      <p:tags r:id="rId1"/>
    </p:custDataLst>
    <p:extLst>
      <p:ext uri="{BB962C8B-B14F-4D97-AF65-F5344CB8AC3E}">
        <p14:creationId xmlns:p14="http://schemas.microsoft.com/office/powerpoint/2010/main" val="3797293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BF0B4F-ACCA-4CA5-98DB-5AF05CAB38E2}"/>
              </a:ext>
            </a:extLst>
          </p:cNvPr>
          <p:cNvSpPr>
            <a:spLocks noGrp="1"/>
          </p:cNvSpPr>
          <p:nvPr>
            <p:ph type="title"/>
          </p:nvPr>
        </p:nvSpPr>
        <p:spPr>
          <a:xfrm>
            <a:off x="705817" y="246372"/>
            <a:ext cx="10515600" cy="1325563"/>
          </a:xfrm>
        </p:spPr>
        <p:txBody>
          <a:bodyPr>
            <a:normAutofit/>
          </a:bodyPr>
          <a:lstStyle/>
          <a:p>
            <a:pPr>
              <a:defRPr/>
            </a:pPr>
            <a:r>
              <a:rPr lang="en-GB" u="sng" dirty="0">
                <a:solidFill>
                  <a:srgbClr val="800000"/>
                </a:solidFill>
                <a:latin typeface="Raleway" pitchFamily="2" charset="0"/>
              </a:rPr>
              <a:t>Curriculum</a:t>
            </a:r>
          </a:p>
        </p:txBody>
      </p:sp>
      <p:sp>
        <p:nvSpPr>
          <p:cNvPr id="48131" name="Rectangle 3">
            <a:extLst>
              <a:ext uri="{FF2B5EF4-FFF2-40B4-BE49-F238E27FC236}">
                <a16:creationId xmlns:a16="http://schemas.microsoft.com/office/drawing/2014/main" id="{742BC27D-F84B-4BBD-A230-D63848A39CE0}"/>
              </a:ext>
            </a:extLst>
          </p:cNvPr>
          <p:cNvSpPr>
            <a:spLocks noGrp="1" noChangeArrowheads="1"/>
          </p:cNvSpPr>
          <p:nvPr>
            <p:ph idx="1"/>
          </p:nvPr>
        </p:nvSpPr>
        <p:spPr>
          <a:xfrm>
            <a:off x="705817" y="1400211"/>
            <a:ext cx="10250834" cy="3496763"/>
          </a:xfrm>
        </p:spPr>
        <p:txBody>
          <a:bodyPr rtlCol="0">
            <a:noAutofit/>
          </a:bodyPr>
          <a:lstStyle/>
          <a:p>
            <a:pPr>
              <a:buFont typeface="Arial" charset="0"/>
              <a:buChar char="•"/>
              <a:defRPr/>
            </a:pPr>
            <a:r>
              <a:rPr lang="en-GB" altLang="en-US" sz="2400" dirty="0">
                <a:latin typeface="Avenir"/>
              </a:rPr>
              <a:t>English: </a:t>
            </a:r>
          </a:p>
          <a:p>
            <a:pPr lvl="1">
              <a:buFont typeface="Arial" charset="0"/>
              <a:buChar char="•"/>
              <a:defRPr/>
            </a:pPr>
            <a:r>
              <a:rPr lang="en-GB" altLang="en-US" dirty="0">
                <a:latin typeface="Avenir"/>
              </a:rPr>
              <a:t>Reading and comprehension skills.</a:t>
            </a:r>
          </a:p>
          <a:p>
            <a:pPr lvl="1">
              <a:buFont typeface="Arial" charset="0"/>
              <a:buChar char="•"/>
              <a:defRPr/>
            </a:pPr>
            <a:r>
              <a:rPr lang="en-GB" altLang="en-US" dirty="0">
                <a:latin typeface="Avenir"/>
              </a:rPr>
              <a:t>Grammar, Spelling and Punctuation ‘Non-negotiables’.</a:t>
            </a:r>
          </a:p>
          <a:p>
            <a:pPr lvl="1">
              <a:buFont typeface="Arial" charset="0"/>
              <a:buChar char="•"/>
              <a:defRPr/>
            </a:pPr>
            <a:r>
              <a:rPr lang="en-US" altLang="en-US" dirty="0">
                <a:latin typeface="Avenir"/>
              </a:rPr>
              <a:t>Class Text this term:</a:t>
            </a:r>
          </a:p>
          <a:p>
            <a:pPr marL="342900" lvl="1" indent="0">
              <a:buNone/>
              <a:defRPr/>
            </a:pPr>
            <a:r>
              <a:rPr lang="en-US" altLang="en-US" dirty="0">
                <a:latin typeface="Avenir"/>
              </a:rPr>
              <a:t>	The Adventures of Odysseus.</a:t>
            </a:r>
          </a:p>
          <a:p>
            <a:pPr marL="342900" lvl="1" indent="0">
              <a:buNone/>
              <a:defRPr/>
            </a:pPr>
            <a:r>
              <a:rPr lang="en-US" altLang="en-US" dirty="0">
                <a:latin typeface="Avenir"/>
              </a:rPr>
              <a:t>	Aesops’ Fables</a:t>
            </a:r>
          </a:p>
          <a:p>
            <a:pPr marL="342900" lvl="1" indent="0">
              <a:buNone/>
              <a:defRPr/>
            </a:pPr>
            <a:r>
              <a:rPr lang="en-US" altLang="en-US" dirty="0">
                <a:latin typeface="Avenir"/>
              </a:rPr>
              <a:t>	Poetry</a:t>
            </a:r>
          </a:p>
          <a:p>
            <a:pPr>
              <a:buFont typeface="Arial" charset="0"/>
              <a:buChar char="•"/>
              <a:defRPr/>
            </a:pPr>
            <a:r>
              <a:rPr lang="en-GB" altLang="en-US" sz="2400" dirty="0">
                <a:latin typeface="Avenir"/>
              </a:rPr>
              <a:t>Mathematics:</a:t>
            </a:r>
          </a:p>
          <a:p>
            <a:pPr lvl="1">
              <a:buFont typeface="Arial" charset="0"/>
              <a:buChar char="•"/>
              <a:defRPr/>
            </a:pPr>
            <a:r>
              <a:rPr lang="en-GB" altLang="en-US" dirty="0">
                <a:latin typeface="Avenir"/>
              </a:rPr>
              <a:t>White Rose curriculum.</a:t>
            </a:r>
          </a:p>
          <a:p>
            <a:pPr>
              <a:buFont typeface="Arial" charset="0"/>
              <a:buChar char="•"/>
              <a:defRPr/>
            </a:pPr>
            <a:r>
              <a:rPr lang="en-GB" altLang="en-US" sz="2400" dirty="0">
                <a:latin typeface="Avenir"/>
              </a:rPr>
              <a:t>Curriculum newsletter issued every term.</a:t>
            </a:r>
          </a:p>
          <a:p>
            <a:pPr>
              <a:buFont typeface="Arial" charset="0"/>
              <a:buChar char="•"/>
              <a:defRPr/>
            </a:pPr>
            <a:r>
              <a:rPr lang="en-GB" altLang="en-US" sz="2400" dirty="0">
                <a:latin typeface="Avenir"/>
              </a:rPr>
              <a:t>A weekly email will be sent out every Friday:</a:t>
            </a:r>
          </a:p>
          <a:p>
            <a:pPr lvl="1">
              <a:buFont typeface="Arial" charset="0"/>
              <a:buChar char="•"/>
              <a:defRPr/>
            </a:pPr>
            <a:r>
              <a:rPr lang="en-GB" altLang="en-US" dirty="0">
                <a:latin typeface="Avenir"/>
              </a:rPr>
              <a:t>Any changes to school routines and events will be communicated via email. </a:t>
            </a:r>
          </a:p>
        </p:txBody>
      </p:sp>
      <p:pic>
        <p:nvPicPr>
          <p:cNvPr id="7" name="Google Shape;154;g2e9f6cd2832_0_76">
            <a:extLst>
              <a:ext uri="{FF2B5EF4-FFF2-40B4-BE49-F238E27FC236}">
                <a16:creationId xmlns:a16="http://schemas.microsoft.com/office/drawing/2014/main" id="{9468F4EA-8857-42F8-85E4-4D842D254839}"/>
              </a:ext>
            </a:extLst>
          </p:cNvPr>
          <p:cNvPicPr preferRelativeResize="0"/>
          <p:nvPr/>
        </p:nvPicPr>
        <p:blipFill>
          <a:blip r:embed="rId3">
            <a:alphaModFix/>
          </a:blip>
          <a:stretch>
            <a:fillRect/>
          </a:stretch>
        </p:blipFill>
        <p:spPr>
          <a:xfrm>
            <a:off x="8973880" y="5298082"/>
            <a:ext cx="3021700" cy="2136349"/>
          </a:xfrm>
          <a:prstGeom prst="rect">
            <a:avLst/>
          </a:prstGeom>
          <a:noFill/>
          <a:ln>
            <a:noFill/>
          </a:ln>
        </p:spPr>
      </p:pic>
    </p:spTree>
    <p:custDataLst>
      <p:tags r:id="rId1"/>
    </p:custDataLst>
    <p:extLst>
      <p:ext uri="{BB962C8B-B14F-4D97-AF65-F5344CB8AC3E}">
        <p14:creationId xmlns:p14="http://schemas.microsoft.com/office/powerpoint/2010/main" val="3114129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13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13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1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BF0B4F-ACCA-4CA5-98DB-5AF05CAB38E2}"/>
              </a:ext>
            </a:extLst>
          </p:cNvPr>
          <p:cNvSpPr>
            <a:spLocks noGrp="1"/>
          </p:cNvSpPr>
          <p:nvPr>
            <p:ph type="title"/>
          </p:nvPr>
        </p:nvSpPr>
        <p:spPr/>
        <p:txBody>
          <a:bodyPr>
            <a:normAutofit/>
          </a:bodyPr>
          <a:lstStyle/>
          <a:p>
            <a:pPr>
              <a:defRPr/>
            </a:pPr>
            <a:r>
              <a:rPr lang="en-GB" u="sng" dirty="0">
                <a:solidFill>
                  <a:srgbClr val="800000"/>
                </a:solidFill>
                <a:latin typeface="Raleway" pitchFamily="2" charset="0"/>
              </a:rPr>
              <a:t>Feedback Expectations</a:t>
            </a:r>
          </a:p>
        </p:txBody>
      </p:sp>
      <p:sp>
        <p:nvSpPr>
          <p:cNvPr id="48131" name="Rectangle 3">
            <a:extLst>
              <a:ext uri="{FF2B5EF4-FFF2-40B4-BE49-F238E27FC236}">
                <a16:creationId xmlns:a16="http://schemas.microsoft.com/office/drawing/2014/main" id="{742BC27D-F84B-4BBD-A230-D63848A39CE0}"/>
              </a:ext>
            </a:extLst>
          </p:cNvPr>
          <p:cNvSpPr>
            <a:spLocks noGrp="1" noChangeArrowheads="1"/>
          </p:cNvSpPr>
          <p:nvPr>
            <p:ph idx="1"/>
          </p:nvPr>
        </p:nvSpPr>
        <p:spPr>
          <a:xfrm>
            <a:off x="838200" y="1690688"/>
            <a:ext cx="8052553" cy="4493544"/>
          </a:xfrm>
        </p:spPr>
        <p:txBody>
          <a:bodyPr rtlCol="0">
            <a:noAutofit/>
          </a:bodyPr>
          <a:lstStyle/>
          <a:p>
            <a:pPr>
              <a:spcBef>
                <a:spcPct val="0"/>
              </a:spcBef>
            </a:pPr>
            <a:r>
              <a:rPr lang="en-GB" altLang="en-US" dirty="0"/>
              <a:t>Verbal feedback is a priority.</a:t>
            </a:r>
          </a:p>
          <a:p>
            <a:pPr>
              <a:spcBef>
                <a:spcPct val="0"/>
              </a:spcBef>
            </a:pPr>
            <a:r>
              <a:rPr lang="en-GB" altLang="en-US" dirty="0"/>
              <a:t>Written feedback will be given as follows:</a:t>
            </a:r>
          </a:p>
          <a:p>
            <a:pPr>
              <a:spcBef>
                <a:spcPct val="0"/>
              </a:spcBef>
            </a:pPr>
            <a:r>
              <a:rPr lang="en-GB" altLang="en-US" dirty="0"/>
              <a:t>Consistent use the codes detailed on our school marking policy. </a:t>
            </a:r>
          </a:p>
          <a:p>
            <a:pPr>
              <a:spcBef>
                <a:spcPct val="0"/>
              </a:spcBef>
            </a:pPr>
            <a:r>
              <a:rPr lang="en-GB" altLang="en-US" dirty="0"/>
              <a:t>Children will have one focused mark in RE, Science and Learning Themes per topic. </a:t>
            </a:r>
          </a:p>
          <a:p>
            <a:pPr>
              <a:spcBef>
                <a:spcPct val="0"/>
              </a:spcBef>
            </a:pPr>
            <a:r>
              <a:rPr lang="en-GB" altLang="en-US" dirty="0"/>
              <a:t>Children will receive Next Steps in Maths, once a week.</a:t>
            </a:r>
          </a:p>
          <a:p>
            <a:pPr>
              <a:spcBef>
                <a:spcPct val="0"/>
              </a:spcBef>
            </a:pPr>
            <a:r>
              <a:rPr lang="en-GB" altLang="en-US" dirty="0"/>
              <a:t>Opportunities for Self and Peer Assessment will be introduced in activities that lend themselves to the process. </a:t>
            </a:r>
          </a:p>
        </p:txBody>
      </p:sp>
      <p:pic>
        <p:nvPicPr>
          <p:cNvPr id="1026" name="Picture 2" descr="HE1555962 - Xclamations Stamp - Verbal Feedback Given | Hope Education">
            <a:extLst>
              <a:ext uri="{FF2B5EF4-FFF2-40B4-BE49-F238E27FC236}">
                <a16:creationId xmlns:a16="http://schemas.microsoft.com/office/drawing/2014/main" id="{3EE661E1-89DD-4E42-95D2-841C97BCE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6736" y="1555111"/>
            <a:ext cx="1602581" cy="1602581"/>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154;g2e9f6cd2832_0_76">
            <a:extLst>
              <a:ext uri="{FF2B5EF4-FFF2-40B4-BE49-F238E27FC236}">
                <a16:creationId xmlns:a16="http://schemas.microsoft.com/office/drawing/2014/main" id="{CE733945-5673-4F1A-AAA3-BF8EA493446F}"/>
              </a:ext>
            </a:extLst>
          </p:cNvPr>
          <p:cNvPicPr preferRelativeResize="0"/>
          <p:nvPr/>
        </p:nvPicPr>
        <p:blipFill>
          <a:blip r:embed="rId4">
            <a:alphaModFix/>
          </a:blip>
          <a:stretch>
            <a:fillRect/>
          </a:stretch>
        </p:blipFill>
        <p:spPr>
          <a:xfrm>
            <a:off x="8890753" y="5001199"/>
            <a:ext cx="3021700" cy="2136349"/>
          </a:xfrm>
          <a:prstGeom prst="rect">
            <a:avLst/>
          </a:prstGeom>
          <a:noFill/>
          <a:ln>
            <a:noFill/>
          </a:ln>
        </p:spPr>
      </p:pic>
    </p:spTree>
    <p:custDataLst>
      <p:tags r:id="rId1"/>
    </p:custDataLst>
    <p:extLst>
      <p:ext uri="{BB962C8B-B14F-4D97-AF65-F5344CB8AC3E}">
        <p14:creationId xmlns:p14="http://schemas.microsoft.com/office/powerpoint/2010/main" val="1195493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BF0B4F-ACCA-4CA5-98DB-5AF05CAB38E2}"/>
              </a:ext>
            </a:extLst>
          </p:cNvPr>
          <p:cNvSpPr>
            <a:spLocks noGrp="1"/>
          </p:cNvSpPr>
          <p:nvPr>
            <p:ph type="title"/>
          </p:nvPr>
        </p:nvSpPr>
        <p:spPr/>
        <p:txBody>
          <a:bodyPr>
            <a:normAutofit fontScale="90000"/>
          </a:bodyPr>
          <a:lstStyle/>
          <a:p>
            <a:pPr>
              <a:defRPr/>
            </a:pPr>
            <a:r>
              <a:rPr lang="en-GB" u="sng" dirty="0">
                <a:solidFill>
                  <a:srgbClr val="800000"/>
                </a:solidFill>
                <a:latin typeface="Raleway" pitchFamily="2" charset="0"/>
              </a:rPr>
              <a:t>Key Dates</a:t>
            </a:r>
            <a:br>
              <a:rPr lang="en-GB" u="sng" dirty="0">
                <a:solidFill>
                  <a:srgbClr val="800000"/>
                </a:solidFill>
                <a:latin typeface="Raleway" pitchFamily="2" charset="0"/>
              </a:rPr>
            </a:br>
            <a:br>
              <a:rPr lang="en-GB" u="sng" dirty="0">
                <a:solidFill>
                  <a:srgbClr val="800000"/>
                </a:solidFill>
                <a:latin typeface="Raleway" pitchFamily="2" charset="0"/>
              </a:rPr>
            </a:br>
            <a:endParaRPr lang="en-GB" u="sng" dirty="0">
              <a:solidFill>
                <a:srgbClr val="800000"/>
              </a:solidFill>
              <a:latin typeface="Raleway" pitchFamily="2" charset="0"/>
            </a:endParaRPr>
          </a:p>
        </p:txBody>
      </p:sp>
      <p:sp>
        <p:nvSpPr>
          <p:cNvPr id="48131" name="Rectangle 3">
            <a:extLst>
              <a:ext uri="{FF2B5EF4-FFF2-40B4-BE49-F238E27FC236}">
                <a16:creationId xmlns:a16="http://schemas.microsoft.com/office/drawing/2014/main" id="{742BC27D-F84B-4BBD-A230-D63848A39CE0}"/>
              </a:ext>
            </a:extLst>
          </p:cNvPr>
          <p:cNvSpPr>
            <a:spLocks noGrp="1" noChangeArrowheads="1"/>
          </p:cNvSpPr>
          <p:nvPr>
            <p:ph idx="1"/>
          </p:nvPr>
        </p:nvSpPr>
        <p:spPr>
          <a:xfrm>
            <a:off x="947012" y="1857696"/>
            <a:ext cx="10703121" cy="3976800"/>
          </a:xfrm>
        </p:spPr>
        <p:txBody>
          <a:bodyPr rtlCol="0">
            <a:noAutofit/>
          </a:bodyPr>
          <a:lstStyle/>
          <a:p>
            <a:r>
              <a:rPr lang="en-US" b="1" dirty="0">
                <a:latin typeface="Calibri" panose="020F0502020204030204" pitchFamily="34" charset="0"/>
                <a:ea typeface="Calibri" panose="020F0502020204030204" pitchFamily="34" charset="0"/>
                <a:cs typeface="Calibri" panose="020F0502020204030204" pitchFamily="34" charset="0"/>
              </a:rPr>
              <a:t>Friday 26</a:t>
            </a:r>
            <a:r>
              <a:rPr lang="en-US" b="1" baseline="30000" dirty="0">
                <a:latin typeface="Calibri" panose="020F0502020204030204" pitchFamily="34" charset="0"/>
                <a:ea typeface="Calibri" panose="020F0502020204030204" pitchFamily="34" charset="0"/>
                <a:cs typeface="Calibri" panose="020F0502020204030204" pitchFamily="34" charset="0"/>
              </a:rPr>
              <a:t>th</a:t>
            </a:r>
            <a:r>
              <a:rPr lang="en-US" b="1" dirty="0">
                <a:latin typeface="Calibri" panose="020F0502020204030204" pitchFamily="34" charset="0"/>
                <a:ea typeface="Calibri" panose="020F0502020204030204" pitchFamily="34" charset="0"/>
                <a:cs typeface="Calibri" panose="020F0502020204030204" pitchFamily="34" charset="0"/>
              </a:rPr>
              <a:t> September </a:t>
            </a:r>
            <a:r>
              <a:rPr lang="en-US" dirty="0">
                <a:latin typeface="Calibri" panose="020F0502020204030204" pitchFamily="34" charset="0"/>
                <a:ea typeface="Calibri" panose="020F0502020204030204" pitchFamily="34" charset="0"/>
                <a:cs typeface="Calibri" panose="020F0502020204030204" pitchFamily="34" charset="0"/>
              </a:rPr>
              <a:t>– Macmillan Coffee Morning</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Monday 3</a:t>
            </a:r>
            <a:r>
              <a:rPr lang="en-US" b="1" baseline="30000" dirty="0">
                <a:latin typeface="Calibri" panose="020F0502020204030204" pitchFamily="34" charset="0"/>
                <a:ea typeface="Calibri" panose="020F0502020204030204" pitchFamily="34" charset="0"/>
                <a:cs typeface="Calibri" panose="020F0502020204030204" pitchFamily="34" charset="0"/>
              </a:rPr>
              <a:t>rd</a:t>
            </a:r>
            <a:r>
              <a:rPr lang="en-US" b="1" dirty="0">
                <a:latin typeface="Calibri" panose="020F0502020204030204" pitchFamily="34" charset="0"/>
                <a:ea typeface="Calibri" panose="020F0502020204030204" pitchFamily="34" charset="0"/>
                <a:cs typeface="Calibri" panose="020F0502020204030204" pitchFamily="34" charset="0"/>
              </a:rPr>
              <a:t> November </a:t>
            </a:r>
            <a:r>
              <a:rPr lang="en-US" dirty="0">
                <a:latin typeface="Calibri" panose="020F0502020204030204" pitchFamily="34" charset="0"/>
                <a:ea typeface="Calibri" panose="020F0502020204030204" pitchFamily="34" charset="0"/>
                <a:cs typeface="Calibri" panose="020F0502020204030204" pitchFamily="34" charset="0"/>
              </a:rPr>
              <a:t>– Year 4 swimming lessons begin (6 </a:t>
            </a:r>
            <a:r>
              <a:rPr lang="en-US">
                <a:latin typeface="Calibri" panose="020F0502020204030204" pitchFamily="34" charset="0"/>
                <a:ea typeface="Calibri" panose="020F0502020204030204" pitchFamily="34" charset="0"/>
                <a:cs typeface="Calibri" panose="020F0502020204030204" pitchFamily="34" charset="0"/>
              </a:rPr>
              <a:t>weeks)</a:t>
            </a:r>
          </a:p>
          <a:p>
            <a:pPr marL="11430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Friday 19</a:t>
            </a:r>
            <a:r>
              <a:rPr lang="en-US" b="1" baseline="30000" dirty="0">
                <a:latin typeface="Calibri" panose="020F0502020204030204" pitchFamily="34" charset="0"/>
                <a:ea typeface="Calibri" panose="020F0502020204030204" pitchFamily="34" charset="0"/>
                <a:cs typeface="Calibri" panose="020F0502020204030204" pitchFamily="34" charset="0"/>
              </a:rPr>
              <a:t>th</a:t>
            </a:r>
            <a:r>
              <a:rPr lang="en-US" b="1" dirty="0">
                <a:latin typeface="Calibri" panose="020F0502020204030204" pitchFamily="34" charset="0"/>
                <a:ea typeface="Calibri" panose="020F0502020204030204" pitchFamily="34" charset="0"/>
                <a:cs typeface="Calibri" panose="020F0502020204030204" pitchFamily="34" charset="0"/>
              </a:rPr>
              <a:t> December</a:t>
            </a:r>
            <a:r>
              <a:rPr lang="en-US" dirty="0">
                <a:latin typeface="Calibri" panose="020F0502020204030204" pitchFamily="34" charset="0"/>
                <a:ea typeface="Calibri" panose="020F0502020204030204" pitchFamily="34" charset="0"/>
                <a:cs typeface="Calibri" panose="020F0502020204030204" pitchFamily="34" charset="0"/>
              </a:rPr>
              <a:t> - TERM ENDS (1.30pm finish)</a:t>
            </a:r>
          </a:p>
          <a:p>
            <a:pPr>
              <a:spcBef>
                <a:spcPct val="0"/>
              </a:spcBef>
            </a:pPr>
            <a:endParaRPr lang="en-US" altLang="en-US" sz="3200" dirty="0">
              <a:latin typeface="Avenir"/>
            </a:endParaRPr>
          </a:p>
          <a:p>
            <a:pPr marL="114300" indent="0">
              <a:spcBef>
                <a:spcPct val="0"/>
              </a:spcBef>
              <a:buNone/>
            </a:pPr>
            <a:endParaRPr lang="en-US" altLang="en-US" sz="3200" dirty="0">
              <a:latin typeface="Avenir"/>
            </a:endParaRPr>
          </a:p>
        </p:txBody>
      </p:sp>
      <p:pic>
        <p:nvPicPr>
          <p:cNvPr id="4" name="Google Shape;154;g2e9f6cd2832_0_76">
            <a:extLst>
              <a:ext uri="{FF2B5EF4-FFF2-40B4-BE49-F238E27FC236}">
                <a16:creationId xmlns:a16="http://schemas.microsoft.com/office/drawing/2014/main" id="{4EDA1478-4461-4982-A7A3-2C8EADD9FFBA}"/>
              </a:ext>
            </a:extLst>
          </p:cNvPr>
          <p:cNvPicPr preferRelativeResize="0"/>
          <p:nvPr/>
        </p:nvPicPr>
        <p:blipFill>
          <a:blip r:embed="rId3">
            <a:alphaModFix/>
          </a:blip>
          <a:stretch>
            <a:fillRect/>
          </a:stretch>
        </p:blipFill>
        <p:spPr>
          <a:xfrm>
            <a:off x="8890753" y="5001199"/>
            <a:ext cx="3021700" cy="2136349"/>
          </a:xfrm>
          <a:prstGeom prst="rect">
            <a:avLst/>
          </a:prstGeom>
          <a:noFill/>
          <a:ln>
            <a:noFill/>
          </a:ln>
        </p:spPr>
      </p:pic>
    </p:spTree>
    <p:custDataLst>
      <p:tags r:id="rId1"/>
    </p:custDataLst>
    <p:extLst>
      <p:ext uri="{BB962C8B-B14F-4D97-AF65-F5344CB8AC3E}">
        <p14:creationId xmlns:p14="http://schemas.microsoft.com/office/powerpoint/2010/main" val="15753071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BE84-7A9E-4433-A2FA-7552DAC68E26}"/>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29DF2DB3-177F-4407-86C1-B15CA5D28BA3}"/>
              </a:ext>
            </a:extLst>
          </p:cNvPr>
          <p:cNvSpPr>
            <a:spLocks noGrp="1"/>
          </p:cNvSpPr>
          <p:nvPr>
            <p:ph type="body" idx="1"/>
          </p:nvPr>
        </p:nvSpPr>
        <p:spPr/>
        <p:txBody>
          <a:bodyPr/>
          <a:lstStyle/>
          <a:p>
            <a:endParaRPr lang="en-GB" dirty="0"/>
          </a:p>
        </p:txBody>
      </p:sp>
      <p:pic>
        <p:nvPicPr>
          <p:cNvPr id="4" name="Picture 3">
            <a:extLst>
              <a:ext uri="{FF2B5EF4-FFF2-40B4-BE49-F238E27FC236}">
                <a16:creationId xmlns:a16="http://schemas.microsoft.com/office/drawing/2014/main" id="{EE9E53CF-4DB0-43AC-A5CA-E8E4D7EC6221}"/>
              </a:ext>
            </a:extLst>
          </p:cNvPr>
          <p:cNvPicPr>
            <a:picLocks noChangeAspect="1"/>
          </p:cNvPicPr>
          <p:nvPr/>
        </p:nvPicPr>
        <p:blipFill>
          <a:blip r:embed="rId2"/>
          <a:stretch>
            <a:fillRect/>
          </a:stretch>
        </p:blipFill>
        <p:spPr>
          <a:xfrm>
            <a:off x="0" y="0"/>
            <a:ext cx="12192000" cy="6863080"/>
          </a:xfrm>
          <a:prstGeom prst="rect">
            <a:avLst/>
          </a:prstGeom>
        </p:spPr>
      </p:pic>
      <p:sp>
        <p:nvSpPr>
          <p:cNvPr id="5" name="Rectangle 4">
            <a:extLst>
              <a:ext uri="{FF2B5EF4-FFF2-40B4-BE49-F238E27FC236}">
                <a16:creationId xmlns:a16="http://schemas.microsoft.com/office/drawing/2014/main" id="{7FD980B3-C421-42DE-8BFA-483E514EEFA5}"/>
              </a:ext>
            </a:extLst>
          </p:cNvPr>
          <p:cNvSpPr/>
          <p:nvPr/>
        </p:nvSpPr>
        <p:spPr>
          <a:xfrm>
            <a:off x="7208320" y="1631187"/>
            <a:ext cx="4797631" cy="365125"/>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TBA</a:t>
            </a:r>
          </a:p>
        </p:txBody>
      </p:sp>
    </p:spTree>
    <p:extLst>
      <p:ext uri="{BB962C8B-B14F-4D97-AF65-F5344CB8AC3E}">
        <p14:creationId xmlns:p14="http://schemas.microsoft.com/office/powerpoint/2010/main" val="18057848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g2e9f6cd2832_0_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rgbClr val="73000A"/>
                </a:solidFill>
                <a:latin typeface="Raleway"/>
                <a:ea typeface="Raleway"/>
                <a:cs typeface="Raleway"/>
                <a:sym typeface="Raleway"/>
              </a:rPr>
              <a:t>Our Mission</a:t>
            </a:r>
            <a:endParaRPr dirty="0">
              <a:solidFill>
                <a:srgbClr val="73000A"/>
              </a:solidFill>
              <a:latin typeface="Raleway"/>
              <a:ea typeface="Raleway"/>
              <a:cs typeface="Raleway"/>
              <a:sym typeface="Raleway"/>
            </a:endParaRPr>
          </a:p>
        </p:txBody>
      </p:sp>
      <p:sp>
        <p:nvSpPr>
          <p:cNvPr id="91" name="Google Shape;91;g2e9f6cd2832_0_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1200"/>
              </a:spcBef>
              <a:spcAft>
                <a:spcPts val="0"/>
              </a:spcAft>
              <a:buClr>
                <a:schemeClr val="dk1"/>
              </a:buClr>
              <a:buSzPts val="1100"/>
              <a:buFont typeface="Arial"/>
              <a:buNone/>
            </a:pPr>
            <a:r>
              <a:rPr lang="en-GB" sz="4100" i="1">
                <a:latin typeface="Avenir"/>
                <a:ea typeface="Avenir"/>
                <a:cs typeface="Avenir"/>
                <a:sym typeface="Avenir"/>
              </a:rPr>
              <a:t>“Our mission is to create a harmonious community, where each one of us is a valued member who can ‘grow in love’, guided by the teaching of the Catholic Church.”</a:t>
            </a:r>
            <a:endParaRPr sz="4100" i="1">
              <a:latin typeface="Avenir"/>
              <a:ea typeface="Avenir"/>
              <a:cs typeface="Avenir"/>
              <a:sym typeface="Avenir"/>
            </a:endParaRPr>
          </a:p>
          <a:p>
            <a:pPr marL="0" lvl="0" indent="0" algn="l" rtl="0">
              <a:lnSpc>
                <a:spcPct val="90000"/>
              </a:lnSpc>
              <a:spcBef>
                <a:spcPts val="1200"/>
              </a:spcBef>
              <a:spcAft>
                <a:spcPts val="0"/>
              </a:spcAft>
              <a:buSzPts val="1800"/>
              <a:buNone/>
            </a:pPr>
            <a:endParaRPr>
              <a:latin typeface="Avenir"/>
              <a:ea typeface="Avenir"/>
              <a:cs typeface="Avenir"/>
              <a:sym typeface="Avenir"/>
            </a:endParaRPr>
          </a:p>
        </p:txBody>
      </p:sp>
      <p:sp>
        <p:nvSpPr>
          <p:cNvPr id="92" name="Google Shape;92;g2e9f6cd2832_0_1"/>
          <p:cNvSpPr txBox="1"/>
          <p:nvPr/>
        </p:nvSpPr>
        <p:spPr>
          <a:xfrm>
            <a:off x="3149450" y="2664925"/>
            <a:ext cx="5367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g2e9f6cd2832_0_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dirty="0">
                <a:solidFill>
                  <a:srgbClr val="73000A"/>
                </a:solidFill>
                <a:latin typeface="Raleway"/>
                <a:ea typeface="Raleway"/>
                <a:cs typeface="Raleway"/>
                <a:sym typeface="Raleway"/>
              </a:rPr>
              <a:t>Our Vision</a:t>
            </a:r>
            <a:endParaRPr dirty="0">
              <a:solidFill>
                <a:srgbClr val="73000A"/>
              </a:solidFill>
              <a:latin typeface="Raleway"/>
              <a:ea typeface="Raleway"/>
              <a:cs typeface="Raleway"/>
              <a:sym typeface="Raleway"/>
            </a:endParaRPr>
          </a:p>
        </p:txBody>
      </p:sp>
      <p:sp>
        <p:nvSpPr>
          <p:cNvPr id="98" name="Google Shape;98;g2e9f6cd2832_0_14"/>
          <p:cNvSpPr txBox="1">
            <a:spLocks noGrp="1"/>
          </p:cNvSpPr>
          <p:nvPr>
            <p:ph type="body" idx="1"/>
          </p:nvPr>
        </p:nvSpPr>
        <p:spPr>
          <a:xfrm>
            <a:off x="838200" y="1825625"/>
            <a:ext cx="10688100" cy="45759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1000"/>
              </a:spcBef>
              <a:spcAft>
                <a:spcPts val="0"/>
              </a:spcAft>
              <a:buSzPct val="79769"/>
              <a:buNone/>
            </a:pPr>
            <a:r>
              <a:rPr lang="en-GB" sz="9026" dirty="0">
                <a:latin typeface="Avenir"/>
                <a:ea typeface="Avenir"/>
                <a:cs typeface="Avenir"/>
                <a:sym typeface="Avenir"/>
              </a:rPr>
              <a:t>We work to fulfil the vision that each Sacred Heart pupil will:</a:t>
            </a:r>
            <a:endParaRPr sz="9026" dirty="0">
              <a:latin typeface="Avenir"/>
              <a:ea typeface="Avenir"/>
              <a:cs typeface="Avenir"/>
              <a:sym typeface="Avenir"/>
            </a:endParaRPr>
          </a:p>
          <a:p>
            <a:pPr marL="0" lvl="0" indent="0" algn="l" rtl="0">
              <a:lnSpc>
                <a:spcPct val="90000"/>
              </a:lnSpc>
              <a:spcBef>
                <a:spcPts val="1000"/>
              </a:spcBef>
              <a:spcAft>
                <a:spcPts val="0"/>
              </a:spcAft>
              <a:buSzPct val="115811"/>
              <a:buNone/>
            </a:pPr>
            <a:endParaRPr sz="6217" dirty="0">
              <a:latin typeface="Avenir"/>
              <a:ea typeface="Avenir"/>
              <a:cs typeface="Avenir"/>
              <a:sym typeface="Avenir"/>
            </a:endParaRPr>
          </a:p>
          <a:p>
            <a:pPr marL="457200" lvl="0" indent="-361950" algn="l" rtl="0">
              <a:lnSpc>
                <a:spcPct val="115000"/>
              </a:lnSpc>
              <a:spcBef>
                <a:spcPts val="1000"/>
              </a:spcBef>
              <a:spcAft>
                <a:spcPts val="0"/>
              </a:spcAft>
              <a:buSzPct val="100000"/>
              <a:buFont typeface="Avenir"/>
              <a:buChar char="●"/>
            </a:pPr>
            <a:r>
              <a:rPr lang="en-GB" sz="8400" dirty="0">
                <a:latin typeface="Avenir"/>
                <a:ea typeface="Avenir"/>
                <a:cs typeface="Avenir"/>
                <a:sym typeface="Avenir"/>
              </a:rPr>
              <a:t>Demonstrate our school values and be active contributors at school, home and in the wider society.</a:t>
            </a:r>
            <a:endParaRPr sz="8400" dirty="0">
              <a:latin typeface="Avenir"/>
              <a:ea typeface="Avenir"/>
              <a:cs typeface="Avenir"/>
              <a:sym typeface="Avenir"/>
            </a:endParaRPr>
          </a:p>
          <a:p>
            <a:pPr marL="457200" lvl="0" indent="-361950" algn="l" rtl="0">
              <a:lnSpc>
                <a:spcPct val="115000"/>
              </a:lnSpc>
              <a:spcBef>
                <a:spcPts val="1000"/>
              </a:spcBef>
              <a:spcAft>
                <a:spcPts val="0"/>
              </a:spcAft>
              <a:buSzPct val="100000"/>
              <a:buFont typeface="Avenir"/>
              <a:buChar char="●"/>
            </a:pPr>
            <a:r>
              <a:rPr lang="en-GB" sz="8400" dirty="0">
                <a:latin typeface="Avenir"/>
                <a:ea typeface="Avenir"/>
                <a:cs typeface="Avenir"/>
                <a:sym typeface="Avenir"/>
              </a:rPr>
              <a:t>Value and develop their unique talents and gifts to reach their full academic and spiritual potential.</a:t>
            </a:r>
            <a:endParaRPr sz="8400" dirty="0">
              <a:latin typeface="Avenir"/>
              <a:ea typeface="Avenir"/>
              <a:cs typeface="Avenir"/>
              <a:sym typeface="Avenir"/>
            </a:endParaRPr>
          </a:p>
          <a:p>
            <a:pPr marL="457200" lvl="0" indent="-361950" algn="l" rtl="0">
              <a:lnSpc>
                <a:spcPct val="115000"/>
              </a:lnSpc>
              <a:spcBef>
                <a:spcPts val="1000"/>
              </a:spcBef>
              <a:spcAft>
                <a:spcPts val="0"/>
              </a:spcAft>
              <a:buSzPct val="100000"/>
              <a:buFont typeface="Avenir"/>
              <a:buChar char="●"/>
            </a:pPr>
            <a:r>
              <a:rPr lang="en-GB" sz="8400" dirty="0">
                <a:latin typeface="Avenir"/>
                <a:ea typeface="Avenir"/>
                <a:cs typeface="Avenir"/>
                <a:sym typeface="Avenir"/>
              </a:rPr>
              <a:t>Be effective communicators.</a:t>
            </a:r>
            <a:endParaRPr sz="8400" dirty="0">
              <a:latin typeface="Avenir"/>
              <a:ea typeface="Avenir"/>
              <a:cs typeface="Avenir"/>
              <a:sym typeface="Avenir"/>
            </a:endParaRPr>
          </a:p>
          <a:p>
            <a:pPr marL="457200" lvl="0" indent="-361950" algn="l" rtl="0">
              <a:lnSpc>
                <a:spcPct val="115000"/>
              </a:lnSpc>
              <a:spcBef>
                <a:spcPts val="1000"/>
              </a:spcBef>
              <a:spcAft>
                <a:spcPts val="0"/>
              </a:spcAft>
              <a:buSzPct val="100000"/>
              <a:buFont typeface="Avenir"/>
              <a:buChar char="●"/>
            </a:pPr>
            <a:r>
              <a:rPr lang="en-GB" sz="8400" dirty="0">
                <a:latin typeface="Avenir"/>
                <a:ea typeface="Avenir"/>
                <a:cs typeface="Avenir"/>
                <a:sym typeface="Avenir"/>
              </a:rPr>
              <a:t>Be aspirational for themselves and their peers.</a:t>
            </a:r>
            <a:endParaRPr sz="8400" dirty="0">
              <a:latin typeface="Avenir"/>
              <a:ea typeface="Avenir"/>
              <a:cs typeface="Avenir"/>
              <a:sym typeface="Avenir"/>
            </a:endParaRPr>
          </a:p>
          <a:p>
            <a:pPr marL="457200" lvl="0" indent="-361950" algn="l" rtl="0">
              <a:lnSpc>
                <a:spcPct val="115000"/>
              </a:lnSpc>
              <a:spcBef>
                <a:spcPts val="1000"/>
              </a:spcBef>
              <a:spcAft>
                <a:spcPts val="0"/>
              </a:spcAft>
              <a:buSzPct val="100000"/>
              <a:buFont typeface="Avenir"/>
              <a:buChar char="●"/>
            </a:pPr>
            <a:r>
              <a:rPr lang="en-GB" sz="8400" dirty="0">
                <a:latin typeface="Avenir"/>
                <a:ea typeface="Avenir"/>
                <a:cs typeface="Avenir"/>
                <a:sym typeface="Avenir"/>
              </a:rPr>
              <a:t>Develop their skills, knowledge and understanding to thrive as lifelong learners.</a:t>
            </a:r>
            <a:endParaRPr sz="8400" dirty="0">
              <a:solidFill>
                <a:srgbClr val="363636"/>
              </a:solidFill>
              <a:latin typeface="Avenir"/>
              <a:ea typeface="Avenir"/>
              <a:cs typeface="Avenir"/>
              <a:sym typeface="Avenir"/>
            </a:endParaRPr>
          </a:p>
          <a:p>
            <a:pPr marL="0" lvl="0" indent="0" algn="l" rtl="0">
              <a:lnSpc>
                <a:spcPct val="115000"/>
              </a:lnSpc>
              <a:spcBef>
                <a:spcPts val="1200"/>
              </a:spcBef>
              <a:spcAft>
                <a:spcPts val="0"/>
              </a:spcAft>
              <a:buSzPct val="175609"/>
              <a:buNone/>
            </a:pPr>
            <a:endParaRPr sz="4100" i="1" dirty="0">
              <a:latin typeface="Avenir"/>
              <a:ea typeface="Avenir"/>
              <a:cs typeface="Avenir"/>
              <a:sym typeface="Avenir"/>
            </a:endParaRPr>
          </a:p>
          <a:p>
            <a:pPr marL="0" lvl="0" indent="0" algn="l" rtl="0">
              <a:lnSpc>
                <a:spcPct val="115000"/>
              </a:lnSpc>
              <a:spcBef>
                <a:spcPts val="1200"/>
              </a:spcBef>
              <a:spcAft>
                <a:spcPts val="0"/>
              </a:spcAft>
              <a:buSzPct val="175609"/>
              <a:buNone/>
            </a:pPr>
            <a:endParaRPr sz="4100" i="1" dirty="0">
              <a:latin typeface="Avenir"/>
              <a:ea typeface="Avenir"/>
              <a:cs typeface="Avenir"/>
              <a:sym typeface="Avenir"/>
            </a:endParaRPr>
          </a:p>
          <a:p>
            <a:pPr marL="0" lvl="0" indent="0" algn="l" rtl="0">
              <a:lnSpc>
                <a:spcPct val="90000"/>
              </a:lnSpc>
              <a:spcBef>
                <a:spcPts val="1200"/>
              </a:spcBef>
              <a:spcAft>
                <a:spcPts val="0"/>
              </a:spcAft>
              <a:buSzPct val="257142"/>
              <a:buNone/>
            </a:pPr>
            <a:endParaRPr dirty="0">
              <a:latin typeface="Avenir"/>
              <a:ea typeface="Avenir"/>
              <a:cs typeface="Avenir"/>
              <a:sym typeface="Avenir"/>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e9f6cd2832_0_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GB" dirty="0">
                <a:solidFill>
                  <a:srgbClr val="73000A"/>
                </a:solidFill>
                <a:latin typeface="Raleway"/>
                <a:ea typeface="Raleway"/>
                <a:cs typeface="Raleway"/>
                <a:sym typeface="Raleway"/>
              </a:rPr>
              <a:t>Our Values</a:t>
            </a:r>
            <a:endParaRPr dirty="0">
              <a:solidFill>
                <a:srgbClr val="73000A"/>
              </a:solidFill>
              <a:latin typeface="Raleway"/>
              <a:ea typeface="Raleway"/>
              <a:cs typeface="Raleway"/>
              <a:sym typeface="Raleway"/>
            </a:endParaRPr>
          </a:p>
        </p:txBody>
      </p:sp>
      <p:sp>
        <p:nvSpPr>
          <p:cNvPr id="107" name="Google Shape;107;g2e9f6cd2832_0_27"/>
          <p:cNvSpPr txBox="1">
            <a:spLocks noGrp="1"/>
          </p:cNvSpPr>
          <p:nvPr>
            <p:ph type="body" idx="1"/>
          </p:nvPr>
        </p:nvSpPr>
        <p:spPr>
          <a:xfrm>
            <a:off x="838200" y="1825625"/>
            <a:ext cx="10515600" cy="4352100"/>
          </a:xfrm>
          <a:prstGeom prst="rect">
            <a:avLst/>
          </a:prstGeom>
          <a:effectLst>
            <a:glow rad="63500">
              <a:schemeClr val="accent4">
                <a:satMod val="175000"/>
                <a:alpha val="40000"/>
              </a:schemeClr>
            </a:glow>
          </a:effectLst>
        </p:spPr>
        <p:txBody>
          <a:bodyPr spcFirstLastPara="1" wrap="square" lIns="91425" tIns="45700" rIns="91425" bIns="45700" anchor="t" anchorCtr="0">
            <a:normAutofit fontScale="25000" lnSpcReduction="20000"/>
          </a:bodyPr>
          <a:lstStyle/>
          <a:p>
            <a:pPr marL="457200" lvl="0" indent="-354392" algn="l" rtl="0">
              <a:lnSpc>
                <a:spcPct val="150000"/>
              </a:lnSpc>
              <a:spcBef>
                <a:spcPts val="1200"/>
              </a:spcBef>
              <a:spcAft>
                <a:spcPts val="0"/>
              </a:spcAft>
              <a:buSzPct val="100000"/>
              <a:buFont typeface="Avenir"/>
              <a:buChar char="●"/>
            </a:pPr>
            <a:r>
              <a:rPr lang="en-GB" sz="9600" dirty="0">
                <a:latin typeface="Avenir"/>
                <a:ea typeface="Avenir"/>
                <a:cs typeface="Avenir"/>
                <a:sym typeface="Avenir"/>
              </a:rPr>
              <a:t>Achievement</a:t>
            </a:r>
            <a:endParaRPr sz="9600" dirty="0">
              <a:latin typeface="Avenir"/>
              <a:ea typeface="Avenir"/>
              <a:cs typeface="Avenir"/>
              <a:sym typeface="Avenir"/>
            </a:endParaRPr>
          </a:p>
          <a:p>
            <a:pPr marL="457200" lvl="0" indent="-354392" algn="l" rtl="0">
              <a:lnSpc>
                <a:spcPct val="150000"/>
              </a:lnSpc>
              <a:spcBef>
                <a:spcPts val="0"/>
              </a:spcBef>
              <a:spcAft>
                <a:spcPts val="0"/>
              </a:spcAft>
              <a:buSzPct val="100000"/>
              <a:buFont typeface="Avenir"/>
              <a:buChar char="●"/>
            </a:pPr>
            <a:r>
              <a:rPr lang="en-GB" sz="9600" dirty="0">
                <a:latin typeface="Avenir"/>
                <a:ea typeface="Avenir"/>
                <a:cs typeface="Avenir"/>
                <a:sym typeface="Avenir"/>
              </a:rPr>
              <a:t>Care</a:t>
            </a:r>
            <a:endParaRPr sz="9600" dirty="0">
              <a:latin typeface="Avenir"/>
              <a:ea typeface="Avenir"/>
              <a:cs typeface="Avenir"/>
              <a:sym typeface="Avenir"/>
            </a:endParaRPr>
          </a:p>
          <a:p>
            <a:pPr lvl="0" indent="-354392">
              <a:lnSpc>
                <a:spcPct val="150000"/>
              </a:lnSpc>
              <a:spcBef>
                <a:spcPts val="0"/>
              </a:spcBef>
              <a:buSzPct val="100000"/>
              <a:buFont typeface="Avenir"/>
              <a:buChar char="●"/>
            </a:pPr>
            <a:r>
              <a:rPr lang="en-GB" sz="9600" dirty="0">
                <a:latin typeface="Avenir"/>
                <a:ea typeface="Avenir"/>
                <a:cs typeface="Avenir"/>
                <a:sym typeface="Avenir"/>
              </a:rPr>
              <a:t>Consideration</a:t>
            </a:r>
            <a:endParaRPr sz="9600" dirty="0">
              <a:latin typeface="Avenir"/>
              <a:ea typeface="Avenir"/>
              <a:cs typeface="Avenir"/>
              <a:sym typeface="Avenir"/>
            </a:endParaRPr>
          </a:p>
          <a:p>
            <a:pPr marL="457200" lvl="0" indent="-354392" algn="l" rtl="0">
              <a:lnSpc>
                <a:spcPct val="150000"/>
              </a:lnSpc>
              <a:spcBef>
                <a:spcPts val="0"/>
              </a:spcBef>
              <a:spcAft>
                <a:spcPts val="0"/>
              </a:spcAft>
              <a:buSzPct val="100000"/>
              <a:buFont typeface="Avenir"/>
              <a:buChar char="●"/>
            </a:pPr>
            <a:r>
              <a:rPr lang="en-GB" sz="9600" dirty="0">
                <a:latin typeface="Avenir"/>
                <a:ea typeface="Avenir"/>
                <a:cs typeface="Avenir"/>
                <a:sym typeface="Avenir"/>
              </a:rPr>
              <a:t>Generosity</a:t>
            </a:r>
            <a:endParaRPr sz="9600" dirty="0">
              <a:latin typeface="Avenir"/>
              <a:ea typeface="Avenir"/>
              <a:cs typeface="Avenir"/>
              <a:sym typeface="Avenir"/>
            </a:endParaRPr>
          </a:p>
          <a:p>
            <a:pPr marL="457200" lvl="0" indent="-354392" algn="l" rtl="0">
              <a:lnSpc>
                <a:spcPct val="150000"/>
              </a:lnSpc>
              <a:spcBef>
                <a:spcPts val="0"/>
              </a:spcBef>
              <a:spcAft>
                <a:spcPts val="0"/>
              </a:spcAft>
              <a:buSzPct val="100000"/>
              <a:buFont typeface="Avenir"/>
              <a:buChar char="●"/>
            </a:pPr>
            <a:r>
              <a:rPr lang="en-GB" sz="9600" dirty="0">
                <a:latin typeface="Avenir"/>
                <a:ea typeface="Avenir"/>
                <a:cs typeface="Avenir"/>
                <a:sym typeface="Avenir"/>
              </a:rPr>
              <a:t>Love</a:t>
            </a:r>
            <a:endParaRPr sz="9600" dirty="0">
              <a:latin typeface="Avenir"/>
              <a:ea typeface="Avenir"/>
              <a:cs typeface="Avenir"/>
              <a:sym typeface="Avenir"/>
            </a:endParaRPr>
          </a:p>
          <a:p>
            <a:pPr marL="457200" lvl="0" indent="-354392" algn="l" rtl="0">
              <a:lnSpc>
                <a:spcPct val="150000"/>
              </a:lnSpc>
              <a:spcBef>
                <a:spcPts val="0"/>
              </a:spcBef>
              <a:spcAft>
                <a:spcPts val="0"/>
              </a:spcAft>
              <a:buSzPct val="100000"/>
              <a:buFont typeface="Avenir"/>
              <a:buChar char="●"/>
            </a:pPr>
            <a:r>
              <a:rPr lang="en-GB" sz="9600" dirty="0">
                <a:latin typeface="Avenir"/>
                <a:ea typeface="Avenir"/>
                <a:cs typeface="Avenir"/>
                <a:sym typeface="Avenir"/>
              </a:rPr>
              <a:t>Mutual Respect</a:t>
            </a:r>
            <a:endParaRPr sz="9600" dirty="0">
              <a:latin typeface="Avenir"/>
              <a:ea typeface="Avenir"/>
              <a:cs typeface="Avenir"/>
              <a:sym typeface="Avenir"/>
            </a:endParaRPr>
          </a:p>
          <a:p>
            <a:pPr marL="457200" lvl="0" indent="-354392" algn="l" rtl="0">
              <a:lnSpc>
                <a:spcPct val="150000"/>
              </a:lnSpc>
              <a:spcBef>
                <a:spcPts val="0"/>
              </a:spcBef>
              <a:spcAft>
                <a:spcPts val="0"/>
              </a:spcAft>
              <a:buSzPct val="100000"/>
              <a:buFont typeface="Avenir"/>
              <a:buChar char="●"/>
            </a:pPr>
            <a:r>
              <a:rPr lang="en-GB" sz="9600" dirty="0">
                <a:latin typeface="Avenir"/>
                <a:ea typeface="Avenir"/>
                <a:cs typeface="Avenir"/>
                <a:sym typeface="Avenir"/>
              </a:rPr>
              <a:t>Patience</a:t>
            </a:r>
            <a:endParaRPr sz="9600" dirty="0">
              <a:latin typeface="Avenir"/>
              <a:ea typeface="Avenir"/>
              <a:cs typeface="Avenir"/>
              <a:sym typeface="Avenir"/>
            </a:endParaRPr>
          </a:p>
          <a:p>
            <a:pPr marL="457200" lvl="0" indent="-354392" algn="l" rtl="0">
              <a:lnSpc>
                <a:spcPct val="150000"/>
              </a:lnSpc>
              <a:spcBef>
                <a:spcPts val="0"/>
              </a:spcBef>
              <a:spcAft>
                <a:spcPts val="0"/>
              </a:spcAft>
              <a:buSzPct val="100000"/>
              <a:buFont typeface="Avenir"/>
              <a:buChar char="●"/>
            </a:pPr>
            <a:r>
              <a:rPr lang="en-GB" sz="9600" dirty="0">
                <a:latin typeface="Avenir"/>
                <a:ea typeface="Avenir"/>
                <a:cs typeface="Avenir"/>
                <a:sym typeface="Avenir"/>
              </a:rPr>
              <a:t>Prayer</a:t>
            </a:r>
            <a:endParaRPr sz="9600" dirty="0">
              <a:latin typeface="Avenir"/>
              <a:ea typeface="Avenir"/>
              <a:cs typeface="Avenir"/>
              <a:sym typeface="Avenir"/>
            </a:endParaRPr>
          </a:p>
          <a:p>
            <a:pPr marL="457200" lvl="0" indent="-354392" algn="l" rtl="0">
              <a:lnSpc>
                <a:spcPct val="150000"/>
              </a:lnSpc>
              <a:spcBef>
                <a:spcPts val="0"/>
              </a:spcBef>
              <a:spcAft>
                <a:spcPts val="0"/>
              </a:spcAft>
              <a:buSzPct val="100000"/>
              <a:buFont typeface="Avenir"/>
              <a:buChar char="●"/>
            </a:pPr>
            <a:r>
              <a:rPr lang="en-GB" sz="9600" dirty="0">
                <a:latin typeface="Avenir"/>
                <a:ea typeface="Avenir"/>
                <a:cs typeface="Avenir"/>
                <a:sym typeface="Avenir"/>
              </a:rPr>
              <a:t>Tolerance</a:t>
            </a:r>
            <a:endParaRPr sz="9600" dirty="0">
              <a:latin typeface="Avenir"/>
              <a:ea typeface="Avenir"/>
              <a:cs typeface="Avenir"/>
              <a:sym typeface="Avenir"/>
            </a:endParaRPr>
          </a:p>
          <a:p>
            <a:pPr marL="0" lvl="0" indent="0" algn="l" rtl="0">
              <a:spcBef>
                <a:spcPts val="1200"/>
              </a:spcBef>
              <a:spcAft>
                <a:spcPts val="0"/>
              </a:spcAft>
              <a:buNone/>
            </a:pPr>
            <a:endParaRPr dirty="0">
              <a:latin typeface="Avenir"/>
              <a:ea typeface="Avenir"/>
              <a:cs typeface="Avenir"/>
              <a:sym typeface="Avenir"/>
            </a:endParaRPr>
          </a:p>
        </p:txBody>
      </p:sp>
      <p:pic>
        <p:nvPicPr>
          <p:cNvPr id="108" name="Google Shape;108;g2e9f6cd2832_0_27"/>
          <p:cNvPicPr preferRelativeResize="0"/>
          <p:nvPr/>
        </p:nvPicPr>
        <p:blipFill>
          <a:blip r:embed="rId3">
            <a:alphaModFix/>
          </a:blip>
          <a:stretch>
            <a:fillRect/>
          </a:stretch>
        </p:blipFill>
        <p:spPr>
          <a:xfrm>
            <a:off x="8890753" y="5001199"/>
            <a:ext cx="3021700" cy="2136349"/>
          </a:xfrm>
          <a:prstGeom prst="rect">
            <a:avLst/>
          </a:prstGeom>
          <a:noFill/>
          <a:ln>
            <a:noFill/>
          </a:ln>
        </p:spPr>
      </p:pic>
      <p:sp>
        <p:nvSpPr>
          <p:cNvPr id="6" name="TextBox 5">
            <a:extLst>
              <a:ext uri="{FF2B5EF4-FFF2-40B4-BE49-F238E27FC236}">
                <a16:creationId xmlns:a16="http://schemas.microsoft.com/office/drawing/2014/main" id="{C7318CBA-01F7-4C1B-9996-93E9315F8C35}"/>
              </a:ext>
            </a:extLst>
          </p:cNvPr>
          <p:cNvSpPr txBox="1"/>
          <p:nvPr/>
        </p:nvSpPr>
        <p:spPr>
          <a:xfrm>
            <a:off x="4414653" y="1496615"/>
            <a:ext cx="6097978" cy="1815882"/>
          </a:xfrm>
          <a:prstGeom prst="rect">
            <a:avLst/>
          </a:prstGeom>
          <a:noFill/>
        </p:spPr>
        <p:txBody>
          <a:bodyPr wrap="square">
            <a:spAutoFit/>
          </a:bodyPr>
          <a:lstStyle/>
          <a:p>
            <a:r>
              <a:rPr lang="en-GB" sz="2800" dirty="0">
                <a:solidFill>
                  <a:srgbClr val="73000A"/>
                </a:solidFill>
                <a:latin typeface="Raleway"/>
                <a:ea typeface="Raleway"/>
                <a:cs typeface="Raleway"/>
                <a:sym typeface="Raleway"/>
              </a:rPr>
              <a:t>Values work continues each year– delivered via assemblies, lessons,  the way we operate in class and the way we respond daily to situations.</a:t>
            </a:r>
            <a:endParaRPr lang="en-GB" sz="28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p:nvPr/>
        </p:nvSpPr>
        <p:spPr>
          <a:xfrm>
            <a:off x="4861050" y="1119114"/>
            <a:ext cx="6507000" cy="1363200"/>
          </a:xfrm>
          <a:prstGeom prst="rect">
            <a:avLst/>
          </a:prstGeom>
          <a:solidFill>
            <a:srgbClr val="73000A"/>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lt1"/>
              </a:buClr>
              <a:buSzPts val="1800"/>
              <a:buFont typeface="Avenir"/>
              <a:buChar char="•"/>
            </a:pPr>
            <a:r>
              <a:rPr lang="en-GB" sz="1800" b="1" dirty="0">
                <a:solidFill>
                  <a:schemeClr val="lt1"/>
                </a:solidFill>
                <a:latin typeface="Avenir"/>
                <a:ea typeface="Avenir"/>
                <a:cs typeface="Avenir"/>
                <a:sym typeface="Avenir"/>
              </a:rPr>
              <a:t>Attitudes to learning</a:t>
            </a:r>
            <a:endParaRPr dirty="0">
              <a:solidFill>
                <a:schemeClr val="lt1"/>
              </a:solidFill>
              <a:latin typeface="Avenir"/>
              <a:ea typeface="Avenir"/>
              <a:cs typeface="Avenir"/>
              <a:sym typeface="Avenir"/>
            </a:endParaRPr>
          </a:p>
          <a:p>
            <a:pPr marL="285750" marR="0" lvl="0" indent="-285750" algn="l" rtl="0">
              <a:spcBef>
                <a:spcPts val="0"/>
              </a:spcBef>
              <a:spcAft>
                <a:spcPts val="0"/>
              </a:spcAft>
              <a:buClr>
                <a:schemeClr val="lt1"/>
              </a:buClr>
              <a:buSzPts val="1800"/>
              <a:buFont typeface="Avenir"/>
              <a:buChar char="•"/>
            </a:pPr>
            <a:r>
              <a:rPr lang="en-GB" sz="1800" b="1" dirty="0">
                <a:solidFill>
                  <a:schemeClr val="lt1"/>
                </a:solidFill>
                <a:latin typeface="Avenir"/>
                <a:ea typeface="Avenir"/>
                <a:cs typeface="Avenir"/>
                <a:sym typeface="Avenir"/>
              </a:rPr>
              <a:t>Behaviour </a:t>
            </a:r>
            <a:endParaRPr dirty="0">
              <a:solidFill>
                <a:schemeClr val="lt1"/>
              </a:solidFill>
              <a:latin typeface="Avenir"/>
              <a:ea typeface="Avenir"/>
              <a:cs typeface="Avenir"/>
              <a:sym typeface="Avenir"/>
            </a:endParaRPr>
          </a:p>
          <a:p>
            <a:pPr marL="285750" marR="0" lvl="0" indent="-285750" algn="l" rtl="0">
              <a:spcBef>
                <a:spcPts val="0"/>
              </a:spcBef>
              <a:spcAft>
                <a:spcPts val="0"/>
              </a:spcAft>
              <a:buClr>
                <a:schemeClr val="lt1"/>
              </a:buClr>
              <a:buSzPts val="1800"/>
              <a:buFont typeface="Avenir"/>
              <a:buChar char="•"/>
            </a:pPr>
            <a:r>
              <a:rPr lang="en-GB" sz="1800" b="1" dirty="0">
                <a:solidFill>
                  <a:schemeClr val="lt1"/>
                </a:solidFill>
                <a:latin typeface="Avenir"/>
                <a:ea typeface="Avenir"/>
                <a:cs typeface="Avenir"/>
                <a:sym typeface="Avenir"/>
              </a:rPr>
              <a:t>Attendance and punctuality</a:t>
            </a:r>
            <a:endParaRPr dirty="0">
              <a:solidFill>
                <a:schemeClr val="lt1"/>
              </a:solidFill>
              <a:latin typeface="Avenir"/>
              <a:ea typeface="Avenir"/>
              <a:cs typeface="Avenir"/>
              <a:sym typeface="Avenir"/>
            </a:endParaRPr>
          </a:p>
        </p:txBody>
      </p:sp>
      <p:sp>
        <p:nvSpPr>
          <p:cNvPr id="114" name="Google Shape;114;p4"/>
          <p:cNvSpPr/>
          <p:nvPr/>
        </p:nvSpPr>
        <p:spPr>
          <a:xfrm>
            <a:off x="4861050" y="2855691"/>
            <a:ext cx="2863800" cy="1569900"/>
          </a:xfrm>
          <a:prstGeom prst="rect">
            <a:avLst/>
          </a:prstGeom>
          <a:solidFill>
            <a:srgbClr val="73000A"/>
          </a:solid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chemeClr val="lt1"/>
              </a:buClr>
              <a:buSzPts val="1800"/>
              <a:buFont typeface="Avenir"/>
              <a:buChar char="•"/>
            </a:pPr>
            <a:r>
              <a:rPr lang="en-GB" sz="1800" b="1" dirty="0">
                <a:solidFill>
                  <a:schemeClr val="lt1"/>
                </a:solidFill>
                <a:latin typeface="Avenir"/>
                <a:ea typeface="Avenir"/>
                <a:cs typeface="Avenir"/>
                <a:sym typeface="Avenir"/>
              </a:rPr>
              <a:t>Enrichment</a:t>
            </a:r>
            <a:endParaRPr dirty="0">
              <a:solidFill>
                <a:schemeClr val="lt1"/>
              </a:solidFill>
              <a:latin typeface="Avenir"/>
              <a:ea typeface="Avenir"/>
              <a:cs typeface="Avenir"/>
              <a:sym typeface="Avenir"/>
            </a:endParaRPr>
          </a:p>
          <a:p>
            <a:pPr marL="285750" marR="0" lvl="0" indent="-285750" algn="l" rtl="0">
              <a:spcBef>
                <a:spcPts val="0"/>
              </a:spcBef>
              <a:spcAft>
                <a:spcPts val="0"/>
              </a:spcAft>
              <a:buClr>
                <a:schemeClr val="lt1"/>
              </a:buClr>
              <a:buSzPts val="1800"/>
              <a:buFont typeface="Avenir"/>
              <a:buChar char="•"/>
            </a:pPr>
            <a:r>
              <a:rPr lang="en-GB" sz="1800" b="1" dirty="0">
                <a:solidFill>
                  <a:schemeClr val="lt1"/>
                </a:solidFill>
                <a:latin typeface="Avenir"/>
                <a:ea typeface="Avenir"/>
                <a:cs typeface="Avenir"/>
                <a:sym typeface="Avenir"/>
              </a:rPr>
              <a:t>British, School and Gospel values</a:t>
            </a:r>
            <a:endParaRPr dirty="0">
              <a:solidFill>
                <a:schemeClr val="lt1"/>
              </a:solidFill>
              <a:latin typeface="Avenir"/>
              <a:ea typeface="Avenir"/>
              <a:cs typeface="Avenir"/>
              <a:sym typeface="Avenir"/>
            </a:endParaRPr>
          </a:p>
          <a:p>
            <a:pPr marL="285750" marR="0" lvl="0" indent="-285750" algn="l" rtl="0">
              <a:spcBef>
                <a:spcPts val="0"/>
              </a:spcBef>
              <a:spcAft>
                <a:spcPts val="0"/>
              </a:spcAft>
              <a:buClr>
                <a:schemeClr val="lt1"/>
              </a:buClr>
              <a:buSzPts val="1800"/>
              <a:buFont typeface="Avenir"/>
              <a:buChar char="•"/>
            </a:pPr>
            <a:r>
              <a:rPr lang="en-GB" sz="1800" b="1" dirty="0">
                <a:solidFill>
                  <a:schemeClr val="lt1"/>
                </a:solidFill>
                <a:latin typeface="Avenir"/>
                <a:ea typeface="Avenir"/>
                <a:cs typeface="Avenir"/>
                <a:sym typeface="Avenir"/>
              </a:rPr>
              <a:t>Health and wellbeing</a:t>
            </a:r>
            <a:endParaRPr dirty="0">
              <a:solidFill>
                <a:schemeClr val="lt1"/>
              </a:solidFill>
              <a:latin typeface="Avenir"/>
              <a:ea typeface="Avenir"/>
              <a:cs typeface="Avenir"/>
              <a:sym typeface="Avenir"/>
            </a:endParaRPr>
          </a:p>
        </p:txBody>
      </p:sp>
      <p:sp>
        <p:nvSpPr>
          <p:cNvPr id="115" name="Google Shape;115;p4"/>
          <p:cNvSpPr/>
          <p:nvPr/>
        </p:nvSpPr>
        <p:spPr>
          <a:xfrm>
            <a:off x="4861050" y="4780641"/>
            <a:ext cx="6507000" cy="1266300"/>
          </a:xfrm>
          <a:prstGeom prst="rect">
            <a:avLst/>
          </a:prstGeom>
          <a:solidFill>
            <a:srgbClr val="73000A"/>
          </a:solid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chemeClr val="lt1"/>
              </a:buClr>
              <a:buSzPts val="1800"/>
              <a:buFont typeface="Avenir"/>
              <a:buChar char="•"/>
            </a:pPr>
            <a:r>
              <a:rPr lang="en-GB" sz="1800" b="1" dirty="0">
                <a:solidFill>
                  <a:schemeClr val="lt1"/>
                </a:solidFill>
                <a:latin typeface="Avenir"/>
                <a:ea typeface="Avenir"/>
                <a:cs typeface="Avenir"/>
                <a:sym typeface="Avenir"/>
              </a:rPr>
              <a:t>Curriculum design, coverage and appropriateness</a:t>
            </a:r>
            <a:endParaRPr dirty="0">
              <a:solidFill>
                <a:schemeClr val="lt1"/>
              </a:solidFill>
              <a:latin typeface="Avenir"/>
              <a:ea typeface="Avenir"/>
              <a:cs typeface="Avenir"/>
              <a:sym typeface="Avenir"/>
            </a:endParaRPr>
          </a:p>
          <a:p>
            <a:pPr marL="285750" marR="0" lvl="0" indent="-285750" algn="l" rtl="0">
              <a:spcBef>
                <a:spcPts val="0"/>
              </a:spcBef>
              <a:spcAft>
                <a:spcPts val="0"/>
              </a:spcAft>
              <a:buClr>
                <a:schemeClr val="lt1"/>
              </a:buClr>
              <a:buSzPts val="1800"/>
              <a:buFont typeface="Avenir"/>
              <a:buChar char="•"/>
            </a:pPr>
            <a:r>
              <a:rPr lang="en-GB" sz="1800" b="1" dirty="0">
                <a:solidFill>
                  <a:schemeClr val="lt1"/>
                </a:solidFill>
                <a:latin typeface="Avenir"/>
                <a:ea typeface="Avenir"/>
                <a:cs typeface="Avenir"/>
                <a:sym typeface="Avenir"/>
              </a:rPr>
              <a:t>Curriculum delivery - expert teaching ensuring progress, knowledge and skill development for all</a:t>
            </a:r>
            <a:endParaRPr dirty="0">
              <a:solidFill>
                <a:schemeClr val="lt1"/>
              </a:solidFill>
              <a:latin typeface="Avenir"/>
              <a:ea typeface="Avenir"/>
              <a:cs typeface="Avenir"/>
              <a:sym typeface="Avenir"/>
            </a:endParaRPr>
          </a:p>
          <a:p>
            <a:pPr marL="285750" marR="0" lvl="0" indent="-285750" algn="l" rtl="0">
              <a:spcBef>
                <a:spcPts val="0"/>
              </a:spcBef>
              <a:spcAft>
                <a:spcPts val="0"/>
              </a:spcAft>
              <a:buClr>
                <a:schemeClr val="lt1"/>
              </a:buClr>
              <a:buSzPts val="1800"/>
              <a:buFont typeface="Avenir"/>
              <a:buChar char="•"/>
            </a:pPr>
            <a:r>
              <a:rPr lang="en-GB" sz="1800" b="1" dirty="0">
                <a:solidFill>
                  <a:schemeClr val="lt1"/>
                </a:solidFill>
                <a:latin typeface="Avenir"/>
                <a:ea typeface="Avenir"/>
                <a:cs typeface="Avenir"/>
                <a:sym typeface="Avenir"/>
              </a:rPr>
              <a:t>Pupils ready for next stage of educational journey</a:t>
            </a:r>
            <a:endParaRPr dirty="0">
              <a:solidFill>
                <a:schemeClr val="lt1"/>
              </a:solidFill>
              <a:latin typeface="Avenir"/>
              <a:ea typeface="Avenir"/>
              <a:cs typeface="Avenir"/>
              <a:sym typeface="Avenir"/>
            </a:endParaRPr>
          </a:p>
        </p:txBody>
      </p:sp>
      <p:sp>
        <p:nvSpPr>
          <p:cNvPr id="116" name="Google Shape;116;p4"/>
          <p:cNvSpPr txBox="1"/>
          <p:nvPr/>
        </p:nvSpPr>
        <p:spPr>
          <a:xfrm>
            <a:off x="1095150" y="6185209"/>
            <a:ext cx="102729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accent2">
                    <a:lumMod val="50000"/>
                  </a:schemeClr>
                </a:solidFill>
                <a:latin typeface="Avenir"/>
                <a:ea typeface="Avenir"/>
                <a:cs typeface="Avenir"/>
                <a:sym typeface="Avenir"/>
              </a:rPr>
              <a:t>Pupils’ spiritual and emotional wellbeing is underpinned  by our RE curriculum, Collective Worship and Catholic Social Teaching</a:t>
            </a:r>
            <a:endParaRPr sz="1600" dirty="0">
              <a:solidFill>
                <a:schemeClr val="accent2">
                  <a:lumMod val="50000"/>
                </a:schemeClr>
              </a:solidFill>
              <a:latin typeface="Avenir"/>
              <a:ea typeface="Avenir"/>
              <a:cs typeface="Avenir"/>
              <a:sym typeface="Avenir"/>
            </a:endParaRPr>
          </a:p>
        </p:txBody>
      </p:sp>
      <p:sp>
        <p:nvSpPr>
          <p:cNvPr id="117" name="Google Shape;117;p4"/>
          <p:cNvSpPr txBox="1"/>
          <p:nvPr/>
        </p:nvSpPr>
        <p:spPr>
          <a:xfrm>
            <a:off x="1025100" y="1119114"/>
            <a:ext cx="3475800" cy="14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200" dirty="0">
                <a:solidFill>
                  <a:srgbClr val="73000A"/>
                </a:solidFill>
                <a:latin typeface="Raleway"/>
                <a:ea typeface="Raleway"/>
                <a:cs typeface="Raleway"/>
                <a:sym typeface="Raleway"/>
              </a:rPr>
              <a:t>Behaviour </a:t>
            </a:r>
            <a:endParaRPr sz="4200" dirty="0">
              <a:solidFill>
                <a:srgbClr val="73000A"/>
              </a:solidFill>
              <a:latin typeface="Raleway"/>
              <a:ea typeface="Raleway"/>
              <a:cs typeface="Raleway"/>
              <a:sym typeface="Raleway"/>
            </a:endParaRPr>
          </a:p>
          <a:p>
            <a:pPr marL="0" lvl="0" indent="0" algn="l" rtl="0">
              <a:spcBef>
                <a:spcPts val="0"/>
              </a:spcBef>
              <a:spcAft>
                <a:spcPts val="0"/>
              </a:spcAft>
              <a:buNone/>
            </a:pPr>
            <a:r>
              <a:rPr lang="en-GB" sz="4200" dirty="0">
                <a:solidFill>
                  <a:srgbClr val="73000A"/>
                </a:solidFill>
                <a:latin typeface="Raleway"/>
                <a:ea typeface="Raleway"/>
                <a:cs typeface="Raleway"/>
                <a:sym typeface="Raleway"/>
              </a:rPr>
              <a:t>&amp; Attitudes</a:t>
            </a:r>
            <a:endParaRPr sz="4200" dirty="0">
              <a:solidFill>
                <a:srgbClr val="73000A"/>
              </a:solidFill>
              <a:latin typeface="Raleway"/>
              <a:ea typeface="Raleway"/>
              <a:cs typeface="Raleway"/>
              <a:sym typeface="Raleway"/>
            </a:endParaRPr>
          </a:p>
        </p:txBody>
      </p:sp>
      <p:sp>
        <p:nvSpPr>
          <p:cNvPr id="118" name="Google Shape;118;p4"/>
          <p:cNvSpPr txBox="1"/>
          <p:nvPr/>
        </p:nvSpPr>
        <p:spPr>
          <a:xfrm>
            <a:off x="1025100" y="2855716"/>
            <a:ext cx="3574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200">
                <a:solidFill>
                  <a:srgbClr val="73000A"/>
                </a:solidFill>
                <a:latin typeface="Raleway"/>
                <a:ea typeface="Raleway"/>
                <a:cs typeface="Raleway"/>
                <a:sym typeface="Raleway"/>
              </a:rPr>
              <a:t>Personal</a:t>
            </a:r>
            <a:endParaRPr sz="4200">
              <a:solidFill>
                <a:srgbClr val="73000A"/>
              </a:solidFill>
              <a:latin typeface="Raleway"/>
              <a:ea typeface="Raleway"/>
              <a:cs typeface="Raleway"/>
              <a:sym typeface="Raleway"/>
            </a:endParaRPr>
          </a:p>
          <a:p>
            <a:pPr marL="0" lvl="0" indent="0" algn="l" rtl="0">
              <a:spcBef>
                <a:spcPts val="0"/>
              </a:spcBef>
              <a:spcAft>
                <a:spcPts val="0"/>
              </a:spcAft>
              <a:buNone/>
            </a:pPr>
            <a:r>
              <a:rPr lang="en-GB" sz="4200">
                <a:solidFill>
                  <a:srgbClr val="73000A"/>
                </a:solidFill>
                <a:latin typeface="Raleway"/>
                <a:ea typeface="Raleway"/>
                <a:cs typeface="Raleway"/>
                <a:sym typeface="Raleway"/>
              </a:rPr>
              <a:t>Development</a:t>
            </a:r>
            <a:endParaRPr sz="4200">
              <a:solidFill>
                <a:srgbClr val="73000A"/>
              </a:solidFill>
              <a:latin typeface="Raleway"/>
              <a:ea typeface="Raleway"/>
              <a:cs typeface="Raleway"/>
              <a:sym typeface="Raleway"/>
            </a:endParaRPr>
          </a:p>
        </p:txBody>
      </p:sp>
      <p:sp>
        <p:nvSpPr>
          <p:cNvPr id="119" name="Google Shape;119;p4"/>
          <p:cNvSpPr txBox="1"/>
          <p:nvPr/>
        </p:nvSpPr>
        <p:spPr>
          <a:xfrm>
            <a:off x="7724850" y="2855691"/>
            <a:ext cx="3643200" cy="1569630"/>
          </a:xfrm>
          <a:prstGeom prst="rect">
            <a:avLst/>
          </a:prstGeom>
          <a:solidFill>
            <a:srgbClr val="73000A"/>
          </a:solid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800" b="1" dirty="0">
              <a:solidFill>
                <a:schemeClr val="lt1"/>
              </a:solidFill>
              <a:latin typeface="Avenir"/>
              <a:ea typeface="Avenir"/>
              <a:cs typeface="Avenir"/>
              <a:sym typeface="Avenir"/>
            </a:endParaRPr>
          </a:p>
          <a:p>
            <a:pPr marL="285750" lvl="0" indent="-285750" algn="l" rtl="0">
              <a:spcBef>
                <a:spcPts val="0"/>
              </a:spcBef>
              <a:spcAft>
                <a:spcPts val="0"/>
              </a:spcAft>
              <a:buClr>
                <a:schemeClr val="lt1"/>
              </a:buClr>
              <a:buSzPts val="1800"/>
              <a:buFont typeface="Arial" panose="020B0604020202020204" pitchFamily="34" charset="0"/>
              <a:buChar char="•"/>
            </a:pPr>
            <a:r>
              <a:rPr lang="en-GB" sz="1800" b="1" dirty="0">
                <a:solidFill>
                  <a:schemeClr val="lt1"/>
                </a:solidFill>
                <a:latin typeface="Avenir"/>
                <a:ea typeface="Avenir"/>
                <a:cs typeface="Avenir"/>
                <a:sym typeface="Avenir"/>
              </a:rPr>
              <a:t>Citizenship</a:t>
            </a:r>
            <a:endParaRPr dirty="0">
              <a:solidFill>
                <a:schemeClr val="lt1"/>
              </a:solidFill>
              <a:latin typeface="Avenir"/>
              <a:ea typeface="Avenir"/>
              <a:cs typeface="Avenir"/>
              <a:sym typeface="Avenir"/>
            </a:endParaRPr>
          </a:p>
          <a:p>
            <a:pPr marL="285750" lvl="0" indent="-285750" algn="l" rtl="0">
              <a:spcBef>
                <a:spcPts val="0"/>
              </a:spcBef>
              <a:spcAft>
                <a:spcPts val="0"/>
              </a:spcAft>
              <a:buClr>
                <a:schemeClr val="lt1"/>
              </a:buClr>
              <a:buSzPts val="1800"/>
              <a:buFont typeface="Avenir"/>
              <a:buChar char="•"/>
            </a:pPr>
            <a:r>
              <a:rPr lang="en-GB" sz="1800" b="1" dirty="0">
                <a:solidFill>
                  <a:schemeClr val="lt1"/>
                </a:solidFill>
                <a:latin typeface="Avenir"/>
                <a:ea typeface="Avenir"/>
                <a:cs typeface="Avenir"/>
                <a:sym typeface="Avenir"/>
              </a:rPr>
              <a:t>Equality and diversity</a:t>
            </a:r>
            <a:endParaRPr dirty="0">
              <a:solidFill>
                <a:schemeClr val="lt1"/>
              </a:solidFill>
              <a:latin typeface="Avenir"/>
              <a:ea typeface="Avenir"/>
              <a:cs typeface="Avenir"/>
              <a:sym typeface="Avenir"/>
            </a:endParaRPr>
          </a:p>
          <a:p>
            <a:pPr marL="285750" lvl="0" indent="-285750" algn="l" rtl="0">
              <a:spcBef>
                <a:spcPts val="0"/>
              </a:spcBef>
              <a:spcAft>
                <a:spcPts val="0"/>
              </a:spcAft>
              <a:buClr>
                <a:schemeClr val="lt1"/>
              </a:buClr>
              <a:buSzPts val="1800"/>
              <a:buFont typeface="Avenir"/>
              <a:buChar char="•"/>
            </a:pPr>
            <a:r>
              <a:rPr lang="en-GB" sz="1800" b="1" dirty="0">
                <a:solidFill>
                  <a:schemeClr val="lt1"/>
                </a:solidFill>
                <a:latin typeface="Avenir"/>
                <a:ea typeface="Avenir"/>
                <a:cs typeface="Avenir"/>
                <a:sym typeface="Avenir"/>
              </a:rPr>
              <a:t>Preparation for next steps – socially ready</a:t>
            </a:r>
            <a:endParaRPr sz="1800" b="1" dirty="0">
              <a:solidFill>
                <a:schemeClr val="lt1"/>
              </a:solidFill>
              <a:latin typeface="Avenir"/>
              <a:ea typeface="Avenir"/>
              <a:cs typeface="Avenir"/>
              <a:sym typeface="Avenir"/>
            </a:endParaRPr>
          </a:p>
        </p:txBody>
      </p:sp>
      <p:sp>
        <p:nvSpPr>
          <p:cNvPr id="120" name="Google Shape;120;p4"/>
          <p:cNvSpPr txBox="1"/>
          <p:nvPr/>
        </p:nvSpPr>
        <p:spPr>
          <a:xfrm>
            <a:off x="1025100" y="4735042"/>
            <a:ext cx="3574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200" dirty="0">
                <a:solidFill>
                  <a:srgbClr val="73000A"/>
                </a:solidFill>
                <a:latin typeface="Raleway"/>
                <a:ea typeface="Raleway"/>
                <a:cs typeface="Raleway"/>
                <a:sym typeface="Raleway"/>
              </a:rPr>
              <a:t>Quality of </a:t>
            </a:r>
            <a:endParaRPr sz="4200" dirty="0">
              <a:solidFill>
                <a:srgbClr val="73000A"/>
              </a:solidFill>
              <a:latin typeface="Raleway"/>
              <a:ea typeface="Raleway"/>
              <a:cs typeface="Raleway"/>
              <a:sym typeface="Raleway"/>
            </a:endParaRPr>
          </a:p>
          <a:p>
            <a:pPr marL="0" lvl="0" indent="0" algn="l" rtl="0">
              <a:spcBef>
                <a:spcPts val="0"/>
              </a:spcBef>
              <a:spcAft>
                <a:spcPts val="0"/>
              </a:spcAft>
              <a:buNone/>
            </a:pPr>
            <a:r>
              <a:rPr lang="en-GB" sz="4200" dirty="0">
                <a:solidFill>
                  <a:srgbClr val="73000A"/>
                </a:solidFill>
                <a:latin typeface="Raleway"/>
                <a:ea typeface="Raleway"/>
                <a:cs typeface="Raleway"/>
                <a:sym typeface="Raleway"/>
              </a:rPr>
              <a:t>Education</a:t>
            </a:r>
            <a:endParaRPr sz="4200" dirty="0">
              <a:solidFill>
                <a:srgbClr val="73000A"/>
              </a:solidFill>
              <a:latin typeface="Raleway"/>
              <a:ea typeface="Raleway"/>
              <a:cs typeface="Raleway"/>
              <a:sym typeface="Raleway"/>
            </a:endParaRPr>
          </a:p>
        </p:txBody>
      </p:sp>
      <p:sp>
        <p:nvSpPr>
          <p:cNvPr id="10" name="Google Shape;90;g2e9f6cd2832_0_1">
            <a:extLst>
              <a:ext uri="{FF2B5EF4-FFF2-40B4-BE49-F238E27FC236}">
                <a16:creationId xmlns:a16="http://schemas.microsoft.com/office/drawing/2014/main" id="{EA4B2B43-DC62-42EB-B4E3-CEEF9B84670A}"/>
              </a:ext>
            </a:extLst>
          </p:cNvPr>
          <p:cNvSpPr txBox="1">
            <a:spLocks noGrp="1"/>
          </p:cNvSpPr>
          <p:nvPr>
            <p:ph type="title"/>
          </p:nvPr>
        </p:nvSpPr>
        <p:spPr>
          <a:xfrm>
            <a:off x="705928" y="363953"/>
            <a:ext cx="10544100" cy="3575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GB" sz="3200" dirty="0">
                <a:solidFill>
                  <a:srgbClr val="73000A"/>
                </a:solidFill>
                <a:latin typeface="Raleway"/>
                <a:ea typeface="Raleway"/>
                <a:cs typeface="Raleway"/>
                <a:sym typeface="Raleway"/>
              </a:rPr>
              <a:t>We work on these things at school not just the academic…</a:t>
            </a:r>
            <a:endParaRPr sz="3200" dirty="0">
              <a:solidFill>
                <a:srgbClr val="73000A"/>
              </a:solidFill>
              <a:latin typeface="Raleway"/>
              <a:ea typeface="Raleway"/>
              <a:cs typeface="Raleway"/>
              <a:sym typeface="Raleway"/>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9FE4F-96F0-4A94-BC4C-E700DAEB62CD}"/>
              </a:ext>
            </a:extLst>
          </p:cNvPr>
          <p:cNvSpPr>
            <a:spLocks noGrp="1"/>
          </p:cNvSpPr>
          <p:nvPr>
            <p:ph type="title"/>
          </p:nvPr>
        </p:nvSpPr>
        <p:spPr/>
        <p:txBody>
          <a:bodyPr/>
          <a:lstStyle/>
          <a:p>
            <a:r>
              <a:rPr lang="en-GB" altLang="en-US" u="sng" dirty="0">
                <a:solidFill>
                  <a:srgbClr val="800000"/>
                </a:solidFill>
                <a:latin typeface="Raleway" pitchFamily="2" charset="0"/>
              </a:rPr>
              <a:t>Who is Who?</a:t>
            </a:r>
            <a:br>
              <a:rPr lang="en-GB" altLang="en-US" b="1" u="sng" dirty="0"/>
            </a:br>
            <a:endParaRPr lang="en-GB" dirty="0"/>
          </a:p>
        </p:txBody>
      </p:sp>
      <p:sp>
        <p:nvSpPr>
          <p:cNvPr id="48131" name="Rectangle 3">
            <a:extLst>
              <a:ext uri="{FF2B5EF4-FFF2-40B4-BE49-F238E27FC236}">
                <a16:creationId xmlns:a16="http://schemas.microsoft.com/office/drawing/2014/main" id="{E09E6615-D9E4-4DED-A6A1-209B160D7B20}"/>
              </a:ext>
            </a:extLst>
          </p:cNvPr>
          <p:cNvSpPr>
            <a:spLocks noGrp="1" noChangeArrowheads="1"/>
          </p:cNvSpPr>
          <p:nvPr>
            <p:ph type="body" idx="1"/>
          </p:nvPr>
        </p:nvSpPr>
        <p:spPr>
          <a:xfrm>
            <a:off x="232045" y="1108785"/>
            <a:ext cx="11197955" cy="5239544"/>
          </a:xfrm>
        </p:spPr>
        <p:txBody>
          <a:bodyPr>
            <a:normAutofit fontScale="92500" lnSpcReduction="20000"/>
          </a:bodyPr>
          <a:lstStyle/>
          <a:p>
            <a:pPr algn="ctr" eaLnBrk="1" hangingPunct="1">
              <a:lnSpc>
                <a:spcPct val="80000"/>
              </a:lnSpc>
            </a:pPr>
            <a:r>
              <a:rPr lang="en-US" altLang="en-US" sz="4200" dirty="0" err="1">
                <a:solidFill>
                  <a:srgbClr val="800000"/>
                </a:solidFill>
                <a:latin typeface="Avenir"/>
              </a:rPr>
              <a:t>Mrs</a:t>
            </a:r>
            <a:r>
              <a:rPr lang="en-US" altLang="en-US" sz="4200" dirty="0">
                <a:solidFill>
                  <a:srgbClr val="800000"/>
                </a:solidFill>
                <a:latin typeface="Avenir"/>
              </a:rPr>
              <a:t> Furrer </a:t>
            </a:r>
            <a:r>
              <a:rPr lang="en-US" altLang="en-US" sz="4200" dirty="0">
                <a:latin typeface="Avenir"/>
              </a:rPr>
              <a:t>– Class Teacher (Monday – Thursday)</a:t>
            </a:r>
          </a:p>
          <a:p>
            <a:pPr algn="ctr" eaLnBrk="1" hangingPunct="1">
              <a:lnSpc>
                <a:spcPct val="80000"/>
              </a:lnSpc>
            </a:pPr>
            <a:r>
              <a:rPr lang="en-US" altLang="en-US" sz="4200" dirty="0">
                <a:solidFill>
                  <a:schemeClr val="accent2">
                    <a:lumMod val="50000"/>
                  </a:schemeClr>
                </a:solidFill>
                <a:latin typeface="Avenir"/>
              </a:rPr>
              <a:t>Miss Wilding  </a:t>
            </a:r>
            <a:r>
              <a:rPr lang="en-US" altLang="en-US" sz="4200" dirty="0">
                <a:latin typeface="Avenir"/>
              </a:rPr>
              <a:t>- Class Teacher (Friday)</a:t>
            </a:r>
          </a:p>
          <a:p>
            <a:pPr algn="ctr" eaLnBrk="1" hangingPunct="1">
              <a:lnSpc>
                <a:spcPct val="80000"/>
              </a:lnSpc>
            </a:pPr>
            <a:endParaRPr lang="en-US" altLang="en-US" sz="4200" dirty="0">
              <a:latin typeface="Avenir"/>
            </a:endParaRPr>
          </a:p>
          <a:p>
            <a:pPr algn="ctr">
              <a:lnSpc>
                <a:spcPct val="80000"/>
              </a:lnSpc>
            </a:pPr>
            <a:r>
              <a:rPr lang="en-US" altLang="en-US" sz="4200" dirty="0">
                <a:solidFill>
                  <a:srgbClr val="800000"/>
                </a:solidFill>
                <a:latin typeface="Avenir"/>
              </a:rPr>
              <a:t>Miss James– </a:t>
            </a:r>
            <a:r>
              <a:rPr lang="en-US" altLang="en-US" sz="4200" dirty="0">
                <a:solidFill>
                  <a:schemeClr val="tx1"/>
                </a:solidFill>
                <a:latin typeface="Avenir"/>
              </a:rPr>
              <a:t>Teaching Assistant (Monday – Wednesday mornings)</a:t>
            </a:r>
          </a:p>
          <a:p>
            <a:pPr marL="114300" indent="0" algn="ctr" eaLnBrk="1" hangingPunct="1">
              <a:lnSpc>
                <a:spcPct val="80000"/>
              </a:lnSpc>
              <a:buNone/>
            </a:pPr>
            <a:endParaRPr lang="en-US" altLang="en-US" sz="4200" dirty="0">
              <a:solidFill>
                <a:srgbClr val="800000"/>
              </a:solidFill>
              <a:latin typeface="Avenir"/>
            </a:endParaRPr>
          </a:p>
          <a:p>
            <a:pPr algn="ctr">
              <a:lnSpc>
                <a:spcPct val="80000"/>
              </a:lnSpc>
            </a:pPr>
            <a:r>
              <a:rPr lang="en-US" altLang="en-US" sz="4200" dirty="0">
                <a:solidFill>
                  <a:srgbClr val="800000"/>
                </a:solidFill>
                <a:latin typeface="Avenir"/>
              </a:rPr>
              <a:t>Mrs Saratowicz – </a:t>
            </a:r>
            <a:r>
              <a:rPr lang="en-US" altLang="en-US" sz="4200" dirty="0">
                <a:solidFill>
                  <a:schemeClr val="tx1"/>
                </a:solidFill>
                <a:latin typeface="Avenir"/>
              </a:rPr>
              <a:t>Teaching Assistant (Monday – Wednesday afternoons)</a:t>
            </a:r>
          </a:p>
          <a:p>
            <a:pPr algn="ctr" eaLnBrk="1" hangingPunct="1">
              <a:lnSpc>
                <a:spcPct val="80000"/>
              </a:lnSpc>
            </a:pPr>
            <a:endParaRPr lang="en-US" altLang="en-US" sz="4200" dirty="0">
              <a:solidFill>
                <a:schemeClr val="tx1"/>
              </a:solidFill>
              <a:latin typeface="Avenir"/>
            </a:endParaRPr>
          </a:p>
          <a:p>
            <a:pPr algn="ctr">
              <a:lnSpc>
                <a:spcPct val="80000"/>
              </a:lnSpc>
            </a:pPr>
            <a:r>
              <a:rPr lang="en-GB" sz="4200" dirty="0">
                <a:solidFill>
                  <a:srgbClr val="800000"/>
                </a:solidFill>
                <a:latin typeface="Avenir"/>
              </a:rPr>
              <a:t>Mrs Coney </a:t>
            </a:r>
            <a:r>
              <a:rPr lang="en-GB" sz="4200" dirty="0">
                <a:latin typeface="Avenir"/>
              </a:rPr>
              <a:t>– </a:t>
            </a:r>
            <a:r>
              <a:rPr lang="en-US" altLang="en-US" sz="4200" dirty="0">
                <a:solidFill>
                  <a:schemeClr val="tx1"/>
                </a:solidFill>
                <a:latin typeface="Avenir"/>
              </a:rPr>
              <a:t>Teaching Assistant (Thursday - Friday)</a:t>
            </a:r>
          </a:p>
          <a:p>
            <a:pPr marL="114300" indent="0" algn="ctr">
              <a:lnSpc>
                <a:spcPct val="80000"/>
              </a:lnSpc>
              <a:buNone/>
            </a:pPr>
            <a:endParaRPr lang="en-US" altLang="en-US" sz="4200" dirty="0">
              <a:solidFill>
                <a:schemeClr val="tx1"/>
              </a:solidFill>
              <a:latin typeface="Avenir"/>
            </a:endParaRPr>
          </a:p>
          <a:p>
            <a:pPr algn="ctr">
              <a:lnSpc>
                <a:spcPct val="80000"/>
              </a:lnSpc>
            </a:pPr>
            <a:endParaRPr lang="en-US" altLang="en-US" sz="4200" dirty="0">
              <a:solidFill>
                <a:schemeClr val="tx1"/>
              </a:solidFill>
              <a:latin typeface="Avenir"/>
            </a:endParaRPr>
          </a:p>
          <a:p>
            <a:pPr algn="ctr">
              <a:lnSpc>
                <a:spcPct val="80000"/>
              </a:lnSpc>
            </a:pPr>
            <a:endParaRPr lang="en-US" altLang="en-US" sz="4200" dirty="0">
              <a:solidFill>
                <a:schemeClr val="tx1"/>
              </a:solidFill>
              <a:latin typeface="Avenir"/>
            </a:endParaRPr>
          </a:p>
          <a:p>
            <a:pPr algn="ctr" eaLnBrk="1" hangingPunct="1">
              <a:lnSpc>
                <a:spcPct val="80000"/>
              </a:lnSpc>
            </a:pPr>
            <a:endParaRPr lang="en-GB" altLang="en-US" sz="2600" u="sng" dirty="0">
              <a:latin typeface="Avenir"/>
            </a:endParaRPr>
          </a:p>
          <a:p>
            <a:pPr eaLnBrk="1" hangingPunct="1">
              <a:lnSpc>
                <a:spcPct val="80000"/>
              </a:lnSpc>
            </a:pPr>
            <a:endParaRPr lang="en-GB" altLang="en-US" sz="3200" b="1" dirty="0"/>
          </a:p>
        </p:txBody>
      </p:sp>
      <p:pic>
        <p:nvPicPr>
          <p:cNvPr id="7" name="Google Shape;154;g2e9f6cd2832_0_76">
            <a:extLst>
              <a:ext uri="{FF2B5EF4-FFF2-40B4-BE49-F238E27FC236}">
                <a16:creationId xmlns:a16="http://schemas.microsoft.com/office/drawing/2014/main" id="{8CF103F3-A029-4328-86C1-8739DA911734}"/>
              </a:ext>
            </a:extLst>
          </p:cNvPr>
          <p:cNvPicPr preferRelativeResize="0"/>
          <p:nvPr/>
        </p:nvPicPr>
        <p:blipFill>
          <a:blip r:embed="rId3">
            <a:alphaModFix/>
          </a:blip>
          <a:stretch>
            <a:fillRect/>
          </a:stretch>
        </p:blipFill>
        <p:spPr>
          <a:xfrm>
            <a:off x="8938255" y="5108788"/>
            <a:ext cx="3021700" cy="2136349"/>
          </a:xfrm>
          <a:prstGeom prst="rect">
            <a:avLst/>
          </a:prstGeom>
          <a:noFill/>
          <a:ln>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20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fade">
                                      <p:cBhvr>
                                        <p:cTn id="17" dur="2000"/>
                                        <p:tgtEl>
                                          <p:spTgt spid="481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5" end="5"/>
                                            </p:txEl>
                                          </p:spTgt>
                                        </p:tgtEl>
                                        <p:attrNameLst>
                                          <p:attrName>style.visibility</p:attrName>
                                        </p:attrNameLst>
                                      </p:cBhvr>
                                      <p:to>
                                        <p:strVal val="visible"/>
                                      </p:to>
                                    </p:set>
                                    <p:animEffect transition="in" filter="fade">
                                      <p:cBhvr>
                                        <p:cTn id="22" dur="2000"/>
                                        <p:tgtEl>
                                          <p:spTgt spid="4813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1">
                                            <p:txEl>
                                              <p:pRg st="7" end="7"/>
                                            </p:txEl>
                                          </p:spTgt>
                                        </p:tgtEl>
                                        <p:attrNameLst>
                                          <p:attrName>style.visibility</p:attrName>
                                        </p:attrNameLst>
                                      </p:cBhvr>
                                      <p:to>
                                        <p:strVal val="visible"/>
                                      </p:to>
                                    </p:set>
                                    <p:animEffect transition="in" filter="fade">
                                      <p:cBhvr>
                                        <p:cTn id="27" dur="2000"/>
                                        <p:tgtEl>
                                          <p:spTgt spid="481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e9f6cd2832_0_53"/>
          <p:cNvSpPr txBox="1">
            <a:spLocks noGrp="1"/>
          </p:cNvSpPr>
          <p:nvPr>
            <p:ph type="title"/>
          </p:nvPr>
        </p:nvSpPr>
        <p:spPr>
          <a:xfrm>
            <a:off x="838200" y="58504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sz="2800" dirty="0">
                <a:solidFill>
                  <a:srgbClr val="73000A"/>
                </a:solidFill>
                <a:latin typeface="Raleway"/>
                <a:ea typeface="Raleway"/>
                <a:cs typeface="Raleway"/>
                <a:sym typeface="Raleway"/>
              </a:rPr>
              <a:t>There is a reason for every behaviour…</a:t>
            </a:r>
            <a:endParaRPr sz="2800" dirty="0">
              <a:solidFill>
                <a:srgbClr val="73000A"/>
              </a:solidFill>
              <a:latin typeface="Raleway"/>
              <a:ea typeface="Raleway"/>
              <a:cs typeface="Raleway"/>
              <a:sym typeface="Raleway"/>
            </a:endParaRPr>
          </a:p>
        </p:txBody>
      </p:sp>
      <p:pic>
        <p:nvPicPr>
          <p:cNvPr id="133" name="Google Shape;133;g2e9f6cd2832_0_53"/>
          <p:cNvPicPr preferRelativeResize="0"/>
          <p:nvPr/>
        </p:nvPicPr>
        <p:blipFill rotWithShape="1">
          <a:blip r:embed="rId3">
            <a:alphaModFix/>
          </a:blip>
          <a:srcRect l="8380" t="8081" r="14802" b="9958"/>
          <a:stretch/>
        </p:blipFill>
        <p:spPr>
          <a:xfrm>
            <a:off x="958932" y="451263"/>
            <a:ext cx="9160822" cy="5765470"/>
          </a:xfrm>
          <a:prstGeom prst="rect">
            <a:avLst/>
          </a:prstGeom>
          <a:noFill/>
          <a:ln>
            <a:noFill/>
          </a:ln>
        </p:spPr>
      </p:pic>
      <p:sp>
        <p:nvSpPr>
          <p:cNvPr id="5" name="Google Shape;132;g2e9f6cd2832_0_53">
            <a:extLst>
              <a:ext uri="{FF2B5EF4-FFF2-40B4-BE49-F238E27FC236}">
                <a16:creationId xmlns:a16="http://schemas.microsoft.com/office/drawing/2014/main" id="{DDB79AC4-9BA9-4137-A968-983830CE6BAD}"/>
              </a:ext>
            </a:extLst>
          </p:cNvPr>
          <p:cNvSpPr txBox="1">
            <a:spLocks/>
          </p:cNvSpPr>
          <p:nvPr/>
        </p:nvSpPr>
        <p:spPr>
          <a:xfrm>
            <a:off x="717468" y="-71251"/>
            <a:ext cx="105156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3600" dirty="0">
                <a:solidFill>
                  <a:srgbClr val="73000A"/>
                </a:solidFill>
                <a:latin typeface="Raleway"/>
                <a:ea typeface="Raleway"/>
                <a:cs typeface="Raleway"/>
                <a:sym typeface="Raleway"/>
              </a:rPr>
              <a:t>The Thrive Curriculum – continues all the way through school</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e9f6cd2832_0_41"/>
          <p:cNvSpPr txBox="1">
            <a:spLocks noGrp="1"/>
          </p:cNvSpPr>
          <p:nvPr>
            <p:ph type="title"/>
          </p:nvPr>
        </p:nvSpPr>
        <p:spPr>
          <a:xfrm>
            <a:off x="921327" y="159514"/>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600" dirty="0">
                <a:solidFill>
                  <a:srgbClr val="73000A"/>
                </a:solidFill>
                <a:latin typeface="Raleway"/>
                <a:ea typeface="Raleway"/>
                <a:cs typeface="Raleway"/>
                <a:sym typeface="Raleway"/>
              </a:rPr>
              <a:t>The Zones of Regulation Curriculum – continues</a:t>
            </a:r>
            <a:endParaRPr sz="3600" dirty="0">
              <a:solidFill>
                <a:srgbClr val="73000A"/>
              </a:solidFill>
              <a:latin typeface="Raleway"/>
              <a:ea typeface="Raleway"/>
              <a:cs typeface="Raleway"/>
              <a:sym typeface="Raleway"/>
            </a:endParaRPr>
          </a:p>
        </p:txBody>
      </p:sp>
      <p:pic>
        <p:nvPicPr>
          <p:cNvPr id="126" name="Google Shape;126;g2e9f6cd2832_0_41"/>
          <p:cNvPicPr preferRelativeResize="0"/>
          <p:nvPr/>
        </p:nvPicPr>
        <p:blipFill>
          <a:blip r:embed="rId3">
            <a:alphaModFix/>
          </a:blip>
          <a:stretch>
            <a:fillRect/>
          </a:stretch>
        </p:blipFill>
        <p:spPr>
          <a:xfrm>
            <a:off x="8890753" y="5001199"/>
            <a:ext cx="3021700" cy="2136349"/>
          </a:xfrm>
          <a:prstGeom prst="rect">
            <a:avLst/>
          </a:prstGeom>
          <a:noFill/>
          <a:ln>
            <a:noFill/>
          </a:ln>
        </p:spPr>
      </p:pic>
      <p:pic>
        <p:nvPicPr>
          <p:cNvPr id="127" name="Google Shape;127;g2e9f6cd2832_0_41"/>
          <p:cNvPicPr preferRelativeResize="0">
            <a:picLocks noGrp="1"/>
          </p:cNvPicPr>
          <p:nvPr>
            <p:ph type="body" idx="1"/>
          </p:nvPr>
        </p:nvPicPr>
        <p:blipFill rotWithShape="1">
          <a:blip r:embed="rId4">
            <a:alphaModFix/>
          </a:blip>
          <a:srcRect/>
          <a:stretch/>
        </p:blipFill>
        <p:spPr>
          <a:xfrm>
            <a:off x="1052926" y="1536553"/>
            <a:ext cx="7117500" cy="4980900"/>
          </a:xfrm>
          <a:prstGeom prst="rect">
            <a:avLst/>
          </a:prstGeom>
          <a:noFill/>
          <a:ln w="28575" cap="flat" cmpd="sng">
            <a:solidFill>
              <a:srgbClr val="73000A"/>
            </a:solidFill>
            <a:prstDash val="solid"/>
            <a:round/>
            <a:headEnd type="none" w="sm" len="sm"/>
            <a:tailEnd type="none" w="sm" len="sm"/>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e9f6cd2832_0_6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solidFill>
                  <a:srgbClr val="73000A"/>
                </a:solidFill>
                <a:latin typeface="Raleway"/>
                <a:ea typeface="Raleway"/>
                <a:cs typeface="Raleway"/>
                <a:sym typeface="Raleway"/>
              </a:rPr>
              <a:t>Restorative practice in school</a:t>
            </a:r>
            <a:endParaRPr>
              <a:solidFill>
                <a:srgbClr val="73000A"/>
              </a:solidFill>
              <a:latin typeface="Raleway"/>
              <a:ea typeface="Raleway"/>
              <a:cs typeface="Raleway"/>
              <a:sym typeface="Raleway"/>
            </a:endParaRPr>
          </a:p>
        </p:txBody>
      </p:sp>
      <p:pic>
        <p:nvPicPr>
          <p:cNvPr id="139" name="Google Shape;139;g2e9f6cd2832_0_60"/>
          <p:cNvPicPr preferRelativeResize="0">
            <a:picLocks noGrp="1"/>
          </p:cNvPicPr>
          <p:nvPr>
            <p:ph type="body" idx="1"/>
          </p:nvPr>
        </p:nvPicPr>
        <p:blipFill rotWithShape="1">
          <a:blip r:embed="rId3">
            <a:alphaModFix/>
          </a:blip>
          <a:srcRect/>
          <a:stretch/>
        </p:blipFill>
        <p:spPr>
          <a:xfrm>
            <a:off x="997025" y="1436900"/>
            <a:ext cx="7237200" cy="5106300"/>
          </a:xfrm>
          <a:prstGeom prst="rect">
            <a:avLst/>
          </a:prstGeom>
          <a:noFill/>
          <a:ln w="28575" cap="flat" cmpd="sng">
            <a:solidFill>
              <a:srgbClr val="73000A"/>
            </a:solidFill>
            <a:prstDash val="solid"/>
            <a:round/>
            <a:headEnd type="none" w="sm" len="sm"/>
            <a:tailEnd type="none" w="sm" len="sm"/>
          </a:ln>
        </p:spPr>
      </p:pic>
      <p:pic>
        <p:nvPicPr>
          <p:cNvPr id="140" name="Google Shape;140;g2e9f6cd2832_0_60"/>
          <p:cNvPicPr preferRelativeResize="0"/>
          <p:nvPr/>
        </p:nvPicPr>
        <p:blipFill>
          <a:blip r:embed="rId4">
            <a:alphaModFix/>
          </a:blip>
          <a:stretch>
            <a:fillRect/>
          </a:stretch>
        </p:blipFill>
        <p:spPr>
          <a:xfrm>
            <a:off x="8890753" y="5001199"/>
            <a:ext cx="3021700" cy="2136349"/>
          </a:xfrm>
          <a:prstGeom prst="rect">
            <a:avLst/>
          </a:prstGeom>
          <a:noFill/>
          <a:ln>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e9f6cd2832_0_7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dirty="0">
                <a:solidFill>
                  <a:srgbClr val="73000A"/>
                </a:solidFill>
                <a:latin typeface="Raleway"/>
                <a:ea typeface="Raleway"/>
                <a:cs typeface="Raleway"/>
                <a:sym typeface="Raleway"/>
              </a:rPr>
              <a:t>The importance of reading</a:t>
            </a:r>
            <a:endParaRPr dirty="0">
              <a:solidFill>
                <a:srgbClr val="73000A"/>
              </a:solidFill>
              <a:latin typeface="Raleway"/>
              <a:ea typeface="Raleway"/>
              <a:cs typeface="Raleway"/>
              <a:sym typeface="Raleway"/>
            </a:endParaRPr>
          </a:p>
        </p:txBody>
      </p:sp>
      <p:pic>
        <p:nvPicPr>
          <p:cNvPr id="154" name="Google Shape;154;g2e9f6cd2832_0_76"/>
          <p:cNvPicPr preferRelativeResize="0"/>
          <p:nvPr/>
        </p:nvPicPr>
        <p:blipFill>
          <a:blip r:embed="rId3">
            <a:alphaModFix/>
          </a:blip>
          <a:stretch>
            <a:fillRect/>
          </a:stretch>
        </p:blipFill>
        <p:spPr>
          <a:xfrm>
            <a:off x="8890753" y="5001199"/>
            <a:ext cx="3021700" cy="2136349"/>
          </a:xfrm>
          <a:prstGeom prst="rect">
            <a:avLst/>
          </a:prstGeom>
          <a:noFill/>
          <a:ln>
            <a:noFill/>
          </a:ln>
        </p:spPr>
      </p:pic>
      <p:pic>
        <p:nvPicPr>
          <p:cNvPr id="155" name="Google Shape;155;g2e9f6cd2832_0_76"/>
          <p:cNvPicPr preferRelativeResize="0"/>
          <p:nvPr/>
        </p:nvPicPr>
        <p:blipFill rotWithShape="1">
          <a:blip r:embed="rId4">
            <a:alphaModFix/>
          </a:blip>
          <a:srcRect b="22348"/>
          <a:stretch/>
        </p:blipFill>
        <p:spPr>
          <a:xfrm>
            <a:off x="1037625" y="1796650"/>
            <a:ext cx="3645000" cy="3775475"/>
          </a:xfrm>
          <a:prstGeom prst="rect">
            <a:avLst/>
          </a:prstGeom>
          <a:noFill/>
          <a:ln w="28575" cap="flat" cmpd="sng">
            <a:solidFill>
              <a:srgbClr val="73000A"/>
            </a:solidFill>
            <a:prstDash val="solid"/>
            <a:round/>
            <a:headEnd type="none" w="sm" len="sm"/>
            <a:tailEnd type="none" w="sm" len="sm"/>
          </a:ln>
        </p:spPr>
      </p:pic>
      <p:sp>
        <p:nvSpPr>
          <p:cNvPr id="156" name="Google Shape;156;g2e9f6cd2832_0_76"/>
          <p:cNvSpPr txBox="1"/>
          <p:nvPr/>
        </p:nvSpPr>
        <p:spPr>
          <a:xfrm>
            <a:off x="4929125" y="1759375"/>
            <a:ext cx="5227500" cy="2511836"/>
          </a:xfrm>
          <a:prstGeom prst="rect">
            <a:avLst/>
          </a:prstGeom>
          <a:solidFill>
            <a:srgbClr val="73000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800" i="1" dirty="0">
                <a:solidFill>
                  <a:schemeClr val="lt1"/>
                </a:solidFill>
                <a:latin typeface="Avenir"/>
                <a:ea typeface="Avenir"/>
                <a:cs typeface="Avenir"/>
                <a:sym typeface="Avenir"/>
              </a:rPr>
              <a:t>A love of reading is the best indicator of future academic success.</a:t>
            </a:r>
            <a:endParaRPr sz="3800" i="1" dirty="0">
              <a:solidFill>
                <a:schemeClr val="lt1"/>
              </a:solidFill>
              <a:latin typeface="Avenir"/>
              <a:ea typeface="Avenir"/>
              <a:cs typeface="Avenir"/>
              <a:sym typeface="Avenir"/>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e9f6cd2832_0_98"/>
          <p:cNvSpPr txBox="1">
            <a:spLocks noGrp="1"/>
          </p:cNvSpPr>
          <p:nvPr>
            <p:ph type="title"/>
          </p:nvPr>
        </p:nvSpPr>
        <p:spPr>
          <a:xfrm>
            <a:off x="477253" y="77922"/>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dirty="0">
                <a:solidFill>
                  <a:srgbClr val="73000A"/>
                </a:solidFill>
                <a:latin typeface="Raleway"/>
                <a:ea typeface="Raleway"/>
                <a:cs typeface="Raleway"/>
                <a:sym typeface="Raleway"/>
              </a:rPr>
              <a:t>Why is reading crucial for young minds?</a:t>
            </a:r>
            <a:endParaRPr dirty="0">
              <a:solidFill>
                <a:srgbClr val="73000A"/>
              </a:solidFill>
              <a:latin typeface="Raleway"/>
              <a:ea typeface="Raleway"/>
              <a:cs typeface="Raleway"/>
              <a:sym typeface="Raleway"/>
            </a:endParaRPr>
          </a:p>
        </p:txBody>
      </p:sp>
      <p:sp>
        <p:nvSpPr>
          <p:cNvPr id="169" name="Google Shape;169;g2e9f6cd2832_0_98"/>
          <p:cNvSpPr txBox="1">
            <a:spLocks noGrp="1"/>
          </p:cNvSpPr>
          <p:nvPr>
            <p:ph type="body" idx="1"/>
          </p:nvPr>
        </p:nvSpPr>
        <p:spPr>
          <a:xfrm>
            <a:off x="477253" y="2174640"/>
            <a:ext cx="10688100" cy="4575900"/>
          </a:xfrm>
          <a:prstGeom prst="rect">
            <a:avLst/>
          </a:prstGeom>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Font typeface="Arial"/>
              <a:buNone/>
            </a:pPr>
            <a:r>
              <a:rPr lang="en-GB" dirty="0">
                <a:latin typeface="Avenir"/>
                <a:ea typeface="Avenir"/>
                <a:cs typeface="Avenir"/>
                <a:sym typeface="Avenir"/>
              </a:rPr>
              <a:t>1. It improves vocabulary</a:t>
            </a:r>
            <a:endParaRPr dirty="0">
              <a:latin typeface="Avenir"/>
              <a:ea typeface="Avenir"/>
              <a:cs typeface="Avenir"/>
              <a:sym typeface="Avenir"/>
            </a:endParaRPr>
          </a:p>
          <a:p>
            <a:pPr marL="0" lvl="0" indent="0" algn="l" rtl="0">
              <a:lnSpc>
                <a:spcPct val="150000"/>
              </a:lnSpc>
              <a:spcBef>
                <a:spcPts val="1000"/>
              </a:spcBef>
              <a:spcAft>
                <a:spcPts val="0"/>
              </a:spcAft>
              <a:buClr>
                <a:schemeClr val="dk1"/>
              </a:buClr>
              <a:buSzPts val="2800"/>
              <a:buFont typeface="Arial"/>
              <a:buNone/>
            </a:pPr>
            <a:r>
              <a:rPr lang="en-GB" dirty="0">
                <a:latin typeface="Avenir"/>
                <a:ea typeface="Avenir"/>
                <a:cs typeface="Avenir"/>
                <a:sym typeface="Avenir"/>
              </a:rPr>
              <a:t>2. Boosts self-esteem – read often - speak and write with confidence</a:t>
            </a:r>
            <a:endParaRPr dirty="0">
              <a:latin typeface="Avenir"/>
              <a:ea typeface="Avenir"/>
              <a:cs typeface="Avenir"/>
              <a:sym typeface="Avenir"/>
            </a:endParaRPr>
          </a:p>
          <a:p>
            <a:pPr marL="0" lvl="0" indent="0" algn="l" rtl="0">
              <a:lnSpc>
                <a:spcPct val="150000"/>
              </a:lnSpc>
              <a:spcBef>
                <a:spcPts val="1000"/>
              </a:spcBef>
              <a:spcAft>
                <a:spcPts val="0"/>
              </a:spcAft>
              <a:buClr>
                <a:schemeClr val="dk1"/>
              </a:buClr>
              <a:buSzPts val="2800"/>
              <a:buFont typeface="Arial"/>
              <a:buNone/>
            </a:pPr>
            <a:r>
              <a:rPr lang="en-GB" dirty="0">
                <a:latin typeface="Avenir"/>
                <a:ea typeface="Avenir"/>
                <a:cs typeface="Avenir"/>
                <a:sym typeface="Avenir"/>
              </a:rPr>
              <a:t>3. Improved concentration and memory</a:t>
            </a:r>
            <a:endParaRPr dirty="0">
              <a:latin typeface="Avenir"/>
              <a:ea typeface="Avenir"/>
              <a:cs typeface="Avenir"/>
              <a:sym typeface="Avenir"/>
            </a:endParaRPr>
          </a:p>
          <a:p>
            <a:pPr marL="0" lvl="0" indent="0" algn="l" rtl="0">
              <a:lnSpc>
                <a:spcPct val="150000"/>
              </a:lnSpc>
              <a:spcBef>
                <a:spcPts val="1000"/>
              </a:spcBef>
              <a:spcAft>
                <a:spcPts val="0"/>
              </a:spcAft>
              <a:buClr>
                <a:schemeClr val="dk1"/>
              </a:buClr>
              <a:buSzPts val="2800"/>
              <a:buFont typeface="Arial"/>
              <a:buNone/>
            </a:pPr>
            <a:r>
              <a:rPr lang="en-GB" dirty="0">
                <a:latin typeface="Avenir"/>
                <a:ea typeface="Avenir"/>
                <a:cs typeface="Avenir"/>
                <a:sym typeface="Avenir"/>
              </a:rPr>
              <a:t>4. Enhances creativity</a:t>
            </a:r>
            <a:endParaRPr dirty="0">
              <a:latin typeface="Avenir"/>
              <a:ea typeface="Avenir"/>
              <a:cs typeface="Avenir"/>
              <a:sym typeface="Avenir"/>
            </a:endParaRPr>
          </a:p>
          <a:p>
            <a:pPr marL="0" lvl="0" indent="0" algn="l" rtl="0">
              <a:lnSpc>
                <a:spcPct val="150000"/>
              </a:lnSpc>
              <a:spcBef>
                <a:spcPts val="1000"/>
              </a:spcBef>
              <a:spcAft>
                <a:spcPts val="0"/>
              </a:spcAft>
              <a:buClr>
                <a:schemeClr val="dk1"/>
              </a:buClr>
              <a:buSzPts val="2800"/>
              <a:buFont typeface="Arial"/>
              <a:buNone/>
            </a:pPr>
            <a:r>
              <a:rPr lang="en-GB" dirty="0">
                <a:latin typeface="Avenir"/>
                <a:ea typeface="Avenir"/>
                <a:cs typeface="Avenir"/>
                <a:sym typeface="Avenir"/>
              </a:rPr>
              <a:t>5. Builds critical thinking skills</a:t>
            </a:r>
            <a:endParaRPr sz="2500" dirty="0">
              <a:latin typeface="Avenir"/>
              <a:ea typeface="Avenir"/>
              <a:cs typeface="Avenir"/>
              <a:sym typeface="Avenir"/>
            </a:endParaRPr>
          </a:p>
        </p:txBody>
      </p:sp>
      <p:pic>
        <p:nvPicPr>
          <p:cNvPr id="170" name="Google Shape;170;g2e9f6cd2832_0_98"/>
          <p:cNvPicPr preferRelativeResize="0"/>
          <p:nvPr/>
        </p:nvPicPr>
        <p:blipFill>
          <a:blip r:embed="rId3">
            <a:alphaModFix/>
          </a:blip>
          <a:stretch>
            <a:fillRect/>
          </a:stretch>
        </p:blipFill>
        <p:spPr>
          <a:xfrm>
            <a:off x="8890753" y="5001199"/>
            <a:ext cx="3021700" cy="2136349"/>
          </a:xfrm>
          <a:prstGeom prst="rect">
            <a:avLst/>
          </a:prstGeom>
          <a:noFill/>
          <a:ln>
            <a:noFill/>
          </a:ln>
        </p:spPr>
      </p:pic>
      <p:sp>
        <p:nvSpPr>
          <p:cNvPr id="2" name="TextBox 1">
            <a:extLst>
              <a:ext uri="{FF2B5EF4-FFF2-40B4-BE49-F238E27FC236}">
                <a16:creationId xmlns:a16="http://schemas.microsoft.com/office/drawing/2014/main" id="{A186B3D5-B91D-4A34-A833-7CDFBE8BDF81}"/>
              </a:ext>
            </a:extLst>
          </p:cNvPr>
          <p:cNvSpPr txBox="1"/>
          <p:nvPr/>
        </p:nvSpPr>
        <p:spPr>
          <a:xfrm>
            <a:off x="4118810" y="865013"/>
            <a:ext cx="7904748" cy="1077218"/>
          </a:xfrm>
          <a:prstGeom prst="rect">
            <a:avLst/>
          </a:prstGeom>
          <a:noFill/>
        </p:spPr>
        <p:txBody>
          <a:bodyPr wrap="square" rtlCol="0">
            <a:spAutoFit/>
          </a:bodyPr>
          <a:lstStyle/>
          <a:p>
            <a:r>
              <a:rPr lang="en-GB" sz="1600" i="1" dirty="0">
                <a:solidFill>
                  <a:schemeClr val="accent2">
                    <a:lumMod val="50000"/>
                  </a:schemeClr>
                </a:solidFill>
              </a:rPr>
              <a:t>Important</a:t>
            </a:r>
            <a:r>
              <a:rPr lang="en-GB" sz="1600" i="1" dirty="0"/>
              <a:t>: Please read with your child all the way through primary school.  </a:t>
            </a:r>
          </a:p>
          <a:p>
            <a:r>
              <a:rPr lang="en-GB" sz="1600" i="1" dirty="0"/>
              <a:t>Continue to read aloud together even after they are a ‘free reader’  as this develops and maintains fluency.</a:t>
            </a:r>
          </a:p>
          <a:p>
            <a:r>
              <a:rPr lang="en-GB" sz="1600" i="1" dirty="0">
                <a:solidFill>
                  <a:schemeClr val="accent2">
                    <a:lumMod val="50000"/>
                  </a:schemeClr>
                </a:solidFill>
              </a:rPr>
              <a:t>Reading is key to everything in a child’s education.</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e9f6cd2832_0_104"/>
          <p:cNvSpPr txBox="1">
            <a:spLocks noGrp="1"/>
          </p:cNvSpPr>
          <p:nvPr>
            <p:ph type="title"/>
          </p:nvPr>
        </p:nvSpPr>
        <p:spPr>
          <a:xfrm>
            <a:off x="427512" y="609979"/>
            <a:ext cx="11440646" cy="1325700"/>
          </a:xfrm>
          <a:prstGeom prst="rect">
            <a:avLst/>
          </a:prstGeom>
        </p:spPr>
        <p:txBody>
          <a:bodyPr spcFirstLastPara="1" wrap="square" lIns="91425" tIns="45700" rIns="91425" bIns="45700" anchor="ctr" anchorCtr="0">
            <a:normAutofit/>
          </a:bodyPr>
          <a:lstStyle/>
          <a:p>
            <a:r>
              <a:rPr lang="en-GB" dirty="0">
                <a:solidFill>
                  <a:srgbClr val="73000A"/>
                </a:solidFill>
                <a:latin typeface="Raleway"/>
                <a:ea typeface="Raleway"/>
                <a:cs typeface="Raleway"/>
                <a:sym typeface="Raleway"/>
              </a:rPr>
              <a:t>Absence, Attendance and Punctuality</a:t>
            </a:r>
            <a:br>
              <a:rPr lang="en-GB" dirty="0">
                <a:solidFill>
                  <a:srgbClr val="73000A"/>
                </a:solidFill>
                <a:latin typeface="Raleway"/>
                <a:ea typeface="Raleway"/>
                <a:cs typeface="Raleway"/>
                <a:sym typeface="Raleway"/>
              </a:rPr>
            </a:br>
            <a:endParaRPr dirty="0">
              <a:solidFill>
                <a:srgbClr val="73000A"/>
              </a:solidFill>
              <a:latin typeface="Raleway"/>
              <a:ea typeface="Raleway"/>
              <a:cs typeface="Raleway"/>
              <a:sym typeface="Raleway"/>
            </a:endParaRPr>
          </a:p>
        </p:txBody>
      </p:sp>
      <p:sp>
        <p:nvSpPr>
          <p:cNvPr id="176" name="Google Shape;176;g2e9f6cd2832_0_104"/>
          <p:cNvSpPr txBox="1">
            <a:spLocks noGrp="1"/>
          </p:cNvSpPr>
          <p:nvPr>
            <p:ph type="body" idx="1"/>
          </p:nvPr>
        </p:nvSpPr>
        <p:spPr>
          <a:xfrm>
            <a:off x="323841" y="1272830"/>
            <a:ext cx="11544317" cy="5225141"/>
          </a:xfrm>
          <a:prstGeom prst="rect">
            <a:avLst/>
          </a:prstGeom>
        </p:spPr>
        <p:txBody>
          <a:bodyPr spcFirstLastPara="1" wrap="square" lIns="91425" tIns="45700" rIns="91425" bIns="45700" anchor="t" anchorCtr="0">
            <a:normAutofit fontScale="55000" lnSpcReduction="20000"/>
          </a:bodyPr>
          <a:lstStyle/>
          <a:p>
            <a:pPr marL="0" lvl="0" indent="0" rtl="0">
              <a:lnSpc>
                <a:spcPct val="150000"/>
              </a:lnSpc>
              <a:spcBef>
                <a:spcPts val="0"/>
              </a:spcBef>
              <a:spcAft>
                <a:spcPts val="0"/>
              </a:spcAft>
              <a:buSzPts val="1800"/>
              <a:buNone/>
            </a:pPr>
            <a:r>
              <a:rPr lang="en-GB" sz="3600" i="1" dirty="0">
                <a:solidFill>
                  <a:srgbClr val="73000A"/>
                </a:solidFill>
                <a:latin typeface="Avenir"/>
                <a:ea typeface="Avenir"/>
                <a:cs typeface="Avenir"/>
                <a:sym typeface="Avenir"/>
              </a:rPr>
              <a:t>Absence is only authorised in exceptional circumstances.  Please read the new Attendance Policy as new government guidelines are now effective.</a:t>
            </a:r>
            <a:br>
              <a:rPr lang="en-GB" sz="2000" i="1" dirty="0">
                <a:solidFill>
                  <a:srgbClr val="73000A"/>
                </a:solidFill>
                <a:latin typeface="Avenir"/>
                <a:ea typeface="Avenir"/>
                <a:cs typeface="Avenir"/>
                <a:sym typeface="Avenir"/>
              </a:rPr>
            </a:br>
            <a:endParaRPr lang="en-GB" sz="2000" i="1" dirty="0">
              <a:solidFill>
                <a:srgbClr val="73000A"/>
              </a:solidFill>
              <a:latin typeface="Avenir"/>
              <a:ea typeface="Avenir"/>
              <a:cs typeface="Avenir"/>
              <a:sym typeface="Avenir"/>
            </a:endParaRPr>
          </a:p>
          <a:p>
            <a:pPr marL="0" lvl="0" indent="0" rtl="0">
              <a:lnSpc>
                <a:spcPct val="150000"/>
              </a:lnSpc>
              <a:spcBef>
                <a:spcPts val="0"/>
              </a:spcBef>
              <a:spcAft>
                <a:spcPts val="0"/>
              </a:spcAft>
              <a:buSzPts val="1800"/>
              <a:buNone/>
            </a:pPr>
            <a:r>
              <a:rPr lang="en-GB" sz="2900" b="1" dirty="0">
                <a:latin typeface="Avenir"/>
                <a:ea typeface="Avenir"/>
                <a:cs typeface="Avenir"/>
                <a:sym typeface="Avenir"/>
              </a:rPr>
              <a:t>Regular school attendance is an essential important part of giving your child the best possible start in life. </a:t>
            </a:r>
          </a:p>
          <a:p>
            <a:pPr marL="0" indent="0">
              <a:lnSpc>
                <a:spcPct val="150000"/>
              </a:lnSpc>
              <a:spcBef>
                <a:spcPts val="0"/>
              </a:spcBef>
              <a:buNone/>
            </a:pPr>
            <a:r>
              <a:rPr lang="en-US" sz="2300" dirty="0">
                <a:effectLst/>
                <a:latin typeface="Arial" panose="020B0604020202020204" pitchFamily="34" charset="0"/>
                <a:ea typeface="Times New Roman" panose="02020603050405020304" pitchFamily="18" charset="0"/>
              </a:rPr>
              <a:t>The school cannot </a:t>
            </a:r>
            <a:r>
              <a:rPr lang="en-US" sz="2300" dirty="0" err="1">
                <a:effectLst/>
                <a:latin typeface="Arial" panose="020B0604020202020204" pitchFamily="34" charset="0"/>
                <a:ea typeface="Times New Roman" panose="02020603050405020304" pitchFamily="18" charset="0"/>
              </a:rPr>
              <a:t>authorise</a:t>
            </a:r>
            <a:r>
              <a:rPr lang="en-US" sz="2300" dirty="0">
                <a:effectLst/>
                <a:latin typeface="Arial" panose="020B0604020202020204" pitchFamily="34" charset="0"/>
                <a:ea typeface="Times New Roman" panose="02020603050405020304" pitchFamily="18" charset="0"/>
              </a:rPr>
              <a:t> absences for holidays and all such requests will be </a:t>
            </a:r>
            <a:r>
              <a:rPr lang="en-US" sz="2300" dirty="0" err="1">
                <a:effectLst/>
                <a:latin typeface="Arial" panose="020B0604020202020204" pitchFamily="34" charset="0"/>
                <a:ea typeface="Times New Roman" panose="02020603050405020304" pitchFamily="18" charset="0"/>
              </a:rPr>
              <a:t>unauthorised</a:t>
            </a:r>
            <a:r>
              <a:rPr lang="en-US" sz="2300" dirty="0">
                <a:effectLst/>
                <a:latin typeface="Arial" panose="020B0604020202020204" pitchFamily="34" charset="0"/>
                <a:ea typeface="Times New Roman" panose="02020603050405020304" pitchFamily="18" charset="0"/>
              </a:rPr>
              <a:t>. In addition, any absence from school for holiday for longer than a period of 5 school days will be automatically referred to the Education Welfare Officer for follow up.</a:t>
            </a:r>
          </a:p>
          <a:p>
            <a:pPr marL="0" indent="0">
              <a:lnSpc>
                <a:spcPct val="150000"/>
              </a:lnSpc>
              <a:spcBef>
                <a:spcPts val="0"/>
              </a:spcBef>
              <a:buNone/>
            </a:pPr>
            <a:r>
              <a:rPr lang="en-US" sz="2300" dirty="0">
                <a:effectLst/>
                <a:latin typeface="Arial" panose="020B0604020202020204" pitchFamily="34" charset="0"/>
                <a:ea typeface="Times New Roman" panose="02020603050405020304" pitchFamily="18" charset="0"/>
              </a:rPr>
              <a:t>Please write to Mrs Green, Headteacher, if you require time off school at least two weeks in advance. A written response either email/letter will be sent back informing you of any decisions regarding the requests for absences. </a:t>
            </a:r>
          </a:p>
          <a:p>
            <a:pPr marL="0" indent="0">
              <a:lnSpc>
                <a:spcPct val="150000"/>
              </a:lnSpc>
              <a:spcBef>
                <a:spcPts val="0"/>
              </a:spcBef>
              <a:buNone/>
            </a:pPr>
            <a:r>
              <a:rPr lang="en-US" sz="2300" b="1" i="0" dirty="0">
                <a:solidFill>
                  <a:srgbClr val="632423"/>
                </a:solidFill>
                <a:effectLst/>
                <a:latin typeface="Arial" panose="020B0604020202020204" pitchFamily="34" charset="0"/>
                <a:ea typeface="Times New Roman" panose="02020603050405020304" pitchFamily="18" charset="0"/>
                <a:cs typeface="Times New Roman" panose="02020603050405020304" pitchFamily="18" charset="0"/>
              </a:rPr>
              <a:t>Fines</a:t>
            </a:r>
            <a:endParaRPr lang="en-GB" sz="2300" dirty="0">
              <a:effectLst/>
              <a:latin typeface="Times New Roman" panose="02020603050405020304" pitchFamily="18" charset="0"/>
              <a:ea typeface="Times New Roman" panose="02020603050405020304" pitchFamily="18" charset="0"/>
            </a:endParaRPr>
          </a:p>
          <a:p>
            <a:pPr marR="83820" lvl="1"/>
            <a:r>
              <a:rPr lang="en-US" sz="2900" dirty="0">
                <a:effectLst/>
                <a:latin typeface="Arial" panose="020B0604020202020204" pitchFamily="34" charset="0"/>
                <a:ea typeface="Times New Roman" panose="02020603050405020304" pitchFamily="18" charset="0"/>
              </a:rPr>
              <a:t>Under new national rules, all schools are required to consider a fine when a child has missed 10 or more sessions (5 days) for </a:t>
            </a:r>
            <a:r>
              <a:rPr lang="en-US" sz="2900" dirty="0" err="1">
                <a:effectLst/>
                <a:latin typeface="Arial" panose="020B0604020202020204" pitchFamily="34" charset="0"/>
                <a:ea typeface="Times New Roman" panose="02020603050405020304" pitchFamily="18" charset="0"/>
              </a:rPr>
              <a:t>unauthorised</a:t>
            </a:r>
            <a:r>
              <a:rPr lang="en-US" sz="2900" dirty="0">
                <a:effectLst/>
                <a:latin typeface="Arial" panose="020B0604020202020204" pitchFamily="34" charset="0"/>
                <a:ea typeface="Times New Roman" panose="02020603050405020304" pitchFamily="18" charset="0"/>
              </a:rPr>
              <a:t> reasons. </a:t>
            </a:r>
            <a:r>
              <a:rPr lang="en-US" sz="2900" i="1" dirty="0">
                <a:effectLst/>
                <a:latin typeface="Arial" panose="020B0604020202020204" pitchFamily="34" charset="0"/>
                <a:ea typeface="Times New Roman" panose="02020603050405020304" pitchFamily="18" charset="0"/>
              </a:rPr>
              <a:t>Note these absences do not have to be consecutive.</a:t>
            </a:r>
            <a:r>
              <a:rPr lang="en-US" sz="2900" i="1" dirty="0">
                <a:effectLst/>
                <a:latin typeface="Times New Roman" panose="02020603050405020304" pitchFamily="18" charset="0"/>
                <a:ea typeface="Times New Roman" panose="02020603050405020304" pitchFamily="18" charset="0"/>
              </a:rPr>
              <a:t> </a:t>
            </a:r>
            <a:br>
              <a:rPr lang="en-US" sz="1400" dirty="0">
                <a:latin typeface="Arial" panose="020B0604020202020204" pitchFamily="34" charset="0"/>
                <a:ea typeface="Times New Roman" panose="02020603050405020304" pitchFamily="18" charset="0"/>
              </a:rPr>
            </a:br>
            <a:endParaRPr lang="en-US" sz="1400" dirty="0">
              <a:latin typeface="Arial" panose="020B0604020202020204" pitchFamily="34" charset="0"/>
              <a:ea typeface="Times New Roman" panose="02020603050405020304" pitchFamily="18" charset="0"/>
            </a:endParaRPr>
          </a:p>
          <a:p>
            <a:pPr marL="114300" marR="83820" indent="0">
              <a:buNone/>
            </a:pPr>
            <a:endParaRPr lang="en-US" sz="2600" dirty="0">
              <a:latin typeface="Arial" panose="020B0604020202020204" pitchFamily="34" charset="0"/>
              <a:ea typeface="Times New Roman" panose="02020603050405020304" pitchFamily="18" charset="0"/>
            </a:endParaRPr>
          </a:p>
          <a:p>
            <a:pPr marL="0" indent="0">
              <a:lnSpc>
                <a:spcPct val="150000"/>
              </a:lnSpc>
              <a:spcBef>
                <a:spcPts val="0"/>
              </a:spcBef>
              <a:buNone/>
            </a:pPr>
            <a:r>
              <a:rPr lang="en-US" sz="3600" i="1" dirty="0">
                <a:solidFill>
                  <a:srgbClr val="73000A"/>
                </a:solidFill>
                <a:latin typeface="Avenir"/>
              </a:rPr>
              <a:t>The school expects attendance of at least 95%.  Children already have 175 days of each year not in school.</a:t>
            </a:r>
          </a:p>
          <a:p>
            <a:pPr marL="0" indent="0">
              <a:lnSpc>
                <a:spcPct val="150000"/>
              </a:lnSpc>
              <a:spcBef>
                <a:spcPts val="0"/>
              </a:spcBef>
              <a:buNone/>
            </a:pPr>
            <a:r>
              <a:rPr lang="en-US" sz="3600" i="1" dirty="0">
                <a:solidFill>
                  <a:srgbClr val="73000A"/>
                </a:solidFill>
                <a:latin typeface="Avenir"/>
              </a:rPr>
              <a:t>They are expected to attend 190 unless they are sick or there are exceptional circumstances.</a:t>
            </a:r>
          </a:p>
          <a:p>
            <a:pPr marL="0" indent="0">
              <a:lnSpc>
                <a:spcPct val="150000"/>
              </a:lnSpc>
              <a:spcBef>
                <a:spcPts val="0"/>
              </a:spcBef>
              <a:buNone/>
            </a:pPr>
            <a:endParaRPr lang="en-US" sz="2600" dirty="0">
              <a:solidFill>
                <a:srgbClr val="800000"/>
              </a:solidFill>
              <a:latin typeface="Arial" panose="020B0604020202020204" pitchFamily="34" charset="0"/>
              <a:ea typeface="Times New Roman" panose="02020603050405020304" pitchFamily="18" charset="0"/>
            </a:endParaRPr>
          </a:p>
          <a:p>
            <a:pPr marL="0" indent="0">
              <a:lnSpc>
                <a:spcPct val="150000"/>
              </a:lnSpc>
              <a:spcBef>
                <a:spcPts val="0"/>
              </a:spcBef>
              <a:buNone/>
            </a:pPr>
            <a:r>
              <a:rPr lang="en-US" sz="2600" b="1" dirty="0">
                <a:solidFill>
                  <a:schemeClr val="tx1"/>
                </a:solidFill>
                <a:effectLst/>
                <a:latin typeface="Arial" panose="020B0604020202020204" pitchFamily="34" charset="0"/>
                <a:ea typeface="Times New Roman" panose="02020603050405020304" pitchFamily="18" charset="0"/>
              </a:rPr>
              <a:t>Punctuality</a:t>
            </a:r>
            <a:r>
              <a:rPr lang="en-US" sz="2600" dirty="0">
                <a:solidFill>
                  <a:srgbClr val="800000"/>
                </a:solidFill>
                <a:effectLst/>
                <a:latin typeface="Arial" panose="020B0604020202020204" pitchFamily="34" charset="0"/>
                <a:ea typeface="Times New Roman" panose="02020603050405020304" pitchFamily="18" charset="0"/>
              </a:rPr>
              <a:t> – </a:t>
            </a:r>
            <a:r>
              <a:rPr lang="en-US" sz="2500" dirty="0">
                <a:solidFill>
                  <a:schemeClr val="tx1"/>
                </a:solidFill>
                <a:latin typeface="Arial" panose="020B0604020202020204" pitchFamily="34" charset="0"/>
              </a:rPr>
              <a:t>children must arrive by </a:t>
            </a:r>
            <a:r>
              <a:rPr lang="en-US" sz="2600" b="1" dirty="0">
                <a:solidFill>
                  <a:schemeClr val="tx1"/>
                </a:solidFill>
                <a:effectLst/>
                <a:latin typeface="Arial" panose="020B0604020202020204" pitchFamily="34" charset="0"/>
                <a:ea typeface="Times New Roman" panose="02020603050405020304" pitchFamily="18" charset="0"/>
              </a:rPr>
              <a:t>8.55 am.  </a:t>
            </a:r>
            <a:r>
              <a:rPr lang="en-US" sz="2600" dirty="0">
                <a:solidFill>
                  <a:schemeClr val="tx1"/>
                </a:solidFill>
                <a:effectLst/>
                <a:latin typeface="Arial" panose="020B0604020202020204" pitchFamily="34" charset="0"/>
                <a:ea typeface="Times New Roman" panose="02020603050405020304" pitchFamily="18" charset="0"/>
              </a:rPr>
              <a:t>Helping your child learn punctuality at an early age builds good habits for school and life.  Being on time supports their learning, confidence and respect for others who are waiting on them. </a:t>
            </a:r>
          </a:p>
          <a:p>
            <a:pPr marL="0" indent="0">
              <a:lnSpc>
                <a:spcPct val="150000"/>
              </a:lnSpc>
              <a:spcBef>
                <a:spcPts val="0"/>
              </a:spcBef>
              <a:buNone/>
            </a:pPr>
            <a:endParaRPr lang="en-US" sz="2600" dirty="0">
              <a:solidFill>
                <a:srgbClr val="800000"/>
              </a:solidFill>
              <a:effectLst/>
              <a:latin typeface="Arial" panose="020B0604020202020204" pitchFamily="34" charset="0"/>
              <a:ea typeface="Times New Roman" panose="02020603050405020304" pitchFamily="18" charset="0"/>
            </a:endParaRPr>
          </a:p>
          <a:p>
            <a:pPr marL="0" indent="0">
              <a:lnSpc>
                <a:spcPct val="150000"/>
              </a:lnSpc>
              <a:spcBef>
                <a:spcPts val="0"/>
              </a:spcBef>
              <a:buNone/>
            </a:pPr>
            <a:endParaRPr lang="en-GB" sz="1800" dirty="0">
              <a:effectLst/>
              <a:latin typeface="Times New Roman" panose="02020603050405020304" pitchFamily="18" charset="0"/>
              <a:ea typeface="Times New Roman" panose="02020603050405020304" pitchFamily="18" charset="0"/>
            </a:endParaRPr>
          </a:p>
          <a:p>
            <a:pPr marL="0" indent="0">
              <a:lnSpc>
                <a:spcPct val="150000"/>
              </a:lnSpc>
              <a:spcBef>
                <a:spcPts val="0"/>
              </a:spcBef>
              <a:buNone/>
            </a:pPr>
            <a:endParaRPr lang="en-GB" sz="1800" dirty="0">
              <a:effectLst/>
              <a:latin typeface="Times New Roman" panose="02020603050405020304" pitchFamily="18" charset="0"/>
              <a:ea typeface="Times New Roman" panose="02020603050405020304" pitchFamily="18" charset="0"/>
            </a:endParaRPr>
          </a:p>
          <a:p>
            <a:pPr marL="0" lvl="0" indent="0" algn="l" rtl="0">
              <a:lnSpc>
                <a:spcPct val="150000"/>
              </a:lnSpc>
              <a:spcBef>
                <a:spcPts val="0"/>
              </a:spcBef>
              <a:spcAft>
                <a:spcPts val="0"/>
              </a:spcAft>
              <a:buSzPts val="1800"/>
              <a:buNone/>
            </a:pPr>
            <a:endParaRPr b="1" dirty="0">
              <a:latin typeface="Avenir"/>
              <a:ea typeface="Avenir"/>
              <a:cs typeface="Avenir"/>
              <a:sym typeface="Avenir"/>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4469-F483-4951-B75C-085BE09D34F2}"/>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0188ED8-D269-4CD5-B03D-6332D36F3726}"/>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10E79475-EABE-4CD8-8E05-6DDB7308621D}"/>
              </a:ext>
            </a:extLst>
          </p:cNvPr>
          <p:cNvPicPr>
            <a:picLocks noChangeAspect="1"/>
          </p:cNvPicPr>
          <p:nvPr/>
        </p:nvPicPr>
        <p:blipFill>
          <a:blip r:embed="rId2"/>
          <a:stretch>
            <a:fillRect/>
          </a:stretch>
        </p:blipFill>
        <p:spPr>
          <a:xfrm>
            <a:off x="2709809" y="0"/>
            <a:ext cx="6772382" cy="6858000"/>
          </a:xfrm>
          <a:prstGeom prst="rect">
            <a:avLst/>
          </a:prstGeom>
        </p:spPr>
      </p:pic>
    </p:spTree>
    <p:extLst>
      <p:ext uri="{BB962C8B-B14F-4D97-AF65-F5344CB8AC3E}">
        <p14:creationId xmlns:p14="http://schemas.microsoft.com/office/powerpoint/2010/main" val="2463739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0A68-4D22-4546-9147-0305FDDC98C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4E402D7-849D-431C-9ECE-A7E248CA6EA6}"/>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91373D49-ABE3-411E-860A-0A467718404C}"/>
              </a:ext>
            </a:extLst>
          </p:cNvPr>
          <p:cNvPicPr>
            <a:picLocks noChangeAspect="1"/>
          </p:cNvPicPr>
          <p:nvPr/>
        </p:nvPicPr>
        <p:blipFill rotWithShape="1">
          <a:blip r:embed="rId2"/>
          <a:srcRect t="45887"/>
          <a:stretch/>
        </p:blipFill>
        <p:spPr>
          <a:xfrm>
            <a:off x="1562100" y="0"/>
            <a:ext cx="8645134" cy="6627811"/>
          </a:xfrm>
          <a:prstGeom prst="rect">
            <a:avLst/>
          </a:prstGeom>
        </p:spPr>
      </p:pic>
      <p:cxnSp>
        <p:nvCxnSpPr>
          <p:cNvPr id="6" name="Straight Arrow Connector 5">
            <a:extLst>
              <a:ext uri="{FF2B5EF4-FFF2-40B4-BE49-F238E27FC236}">
                <a16:creationId xmlns:a16="http://schemas.microsoft.com/office/drawing/2014/main" id="{25B0D60F-B27A-4E52-AEDC-214AD801950F}"/>
              </a:ext>
            </a:extLst>
          </p:cNvPr>
          <p:cNvCxnSpPr/>
          <p:nvPr/>
        </p:nvCxnSpPr>
        <p:spPr>
          <a:xfrm>
            <a:off x="114300" y="3859811"/>
            <a:ext cx="1447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2AEA080-0CE7-46CA-A0BD-B0B77FEA21B8}"/>
              </a:ext>
            </a:extLst>
          </p:cNvPr>
          <p:cNvPicPr>
            <a:picLocks noChangeAspect="1"/>
          </p:cNvPicPr>
          <p:nvPr/>
        </p:nvPicPr>
        <p:blipFill>
          <a:blip r:embed="rId3"/>
          <a:stretch>
            <a:fillRect/>
          </a:stretch>
        </p:blipFill>
        <p:spPr>
          <a:xfrm rot="10800000">
            <a:off x="10207234" y="6082467"/>
            <a:ext cx="1548518" cy="188992"/>
          </a:xfrm>
          <a:prstGeom prst="rect">
            <a:avLst/>
          </a:prstGeom>
        </p:spPr>
      </p:pic>
    </p:spTree>
    <p:extLst>
      <p:ext uri="{BB962C8B-B14F-4D97-AF65-F5344CB8AC3E}">
        <p14:creationId xmlns:p14="http://schemas.microsoft.com/office/powerpoint/2010/main" val="109023944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e9f6cd2832_0_1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sz="3822" dirty="0">
                <a:solidFill>
                  <a:srgbClr val="73000A"/>
                </a:solidFill>
                <a:latin typeface="Raleway"/>
                <a:ea typeface="Raleway"/>
                <a:cs typeface="Raleway"/>
                <a:sym typeface="Raleway"/>
              </a:rPr>
              <a:t>The importance of a good home and school partnership  - </a:t>
            </a:r>
            <a:r>
              <a:rPr lang="en-GB" sz="2400" dirty="0">
                <a:solidFill>
                  <a:srgbClr val="73000A"/>
                </a:solidFill>
                <a:latin typeface="Raleway"/>
                <a:ea typeface="Raleway"/>
                <a:cs typeface="Raleway"/>
                <a:sym typeface="Raleway"/>
              </a:rPr>
              <a:t>for reference.</a:t>
            </a:r>
            <a:endParaRPr sz="4600" dirty="0">
              <a:solidFill>
                <a:srgbClr val="73000A"/>
              </a:solidFill>
              <a:latin typeface="Raleway"/>
              <a:ea typeface="Raleway"/>
              <a:cs typeface="Raleway"/>
              <a:sym typeface="Raleway"/>
            </a:endParaRPr>
          </a:p>
        </p:txBody>
      </p:sp>
      <p:pic>
        <p:nvPicPr>
          <p:cNvPr id="184" name="Google Shape;184;g2e9f6cd2832_0_112"/>
          <p:cNvPicPr preferRelativeResize="0"/>
          <p:nvPr/>
        </p:nvPicPr>
        <p:blipFill>
          <a:blip r:embed="rId3">
            <a:alphaModFix/>
          </a:blip>
          <a:stretch>
            <a:fillRect/>
          </a:stretch>
        </p:blipFill>
        <p:spPr>
          <a:xfrm>
            <a:off x="9163885" y="5381208"/>
            <a:ext cx="3021700" cy="2136349"/>
          </a:xfrm>
          <a:prstGeom prst="rect">
            <a:avLst/>
          </a:prstGeom>
          <a:noFill/>
          <a:ln>
            <a:noFill/>
          </a:ln>
        </p:spPr>
      </p:pic>
      <p:sp>
        <p:nvSpPr>
          <p:cNvPr id="185" name="Google Shape;185;g2e9f6cd2832_0_112"/>
          <p:cNvSpPr txBox="1"/>
          <p:nvPr/>
        </p:nvSpPr>
        <p:spPr>
          <a:xfrm>
            <a:off x="89542" y="1690825"/>
            <a:ext cx="11637653" cy="4961328"/>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2000" dirty="0">
                <a:solidFill>
                  <a:schemeClr val="dk1"/>
                </a:solidFill>
                <a:latin typeface="Avenir"/>
                <a:ea typeface="Avenir"/>
                <a:cs typeface="Avenir"/>
                <a:sym typeface="Avenir"/>
              </a:rPr>
              <a:t>Enhances the educational experience for the children and supports their overall development.</a:t>
            </a:r>
            <a:endParaRPr sz="2000" dirty="0">
              <a:solidFill>
                <a:schemeClr val="dk1"/>
              </a:solidFill>
              <a:latin typeface="Avenir"/>
              <a:ea typeface="Avenir"/>
              <a:cs typeface="Avenir"/>
              <a:sym typeface="Avenir"/>
            </a:endParaRPr>
          </a:p>
          <a:p>
            <a:pPr marL="0" lvl="0" indent="0" algn="l" rtl="0">
              <a:lnSpc>
                <a:spcPct val="100000"/>
              </a:lnSpc>
              <a:spcBef>
                <a:spcPts val="1000"/>
              </a:spcBef>
              <a:spcAft>
                <a:spcPts val="0"/>
              </a:spcAft>
              <a:buNone/>
            </a:pPr>
            <a:r>
              <a:rPr lang="en-GB" sz="1600" dirty="0">
                <a:solidFill>
                  <a:schemeClr val="dk1"/>
                </a:solidFill>
                <a:latin typeface="Avenir"/>
                <a:ea typeface="Avenir"/>
                <a:cs typeface="Avenir"/>
                <a:sym typeface="Avenir"/>
              </a:rPr>
              <a:t>Key advantages</a:t>
            </a:r>
            <a:endParaRPr sz="1600" dirty="0">
              <a:solidFill>
                <a:schemeClr val="dk1"/>
              </a:solidFill>
              <a:latin typeface="Avenir"/>
              <a:ea typeface="Avenir"/>
              <a:cs typeface="Avenir"/>
              <a:sym typeface="Avenir"/>
            </a:endParaRPr>
          </a:p>
          <a:p>
            <a:pPr marL="0" lvl="0" indent="0" algn="l" rtl="0">
              <a:lnSpc>
                <a:spcPct val="100000"/>
              </a:lnSpc>
              <a:spcBef>
                <a:spcPts val="1000"/>
              </a:spcBef>
              <a:spcAft>
                <a:spcPts val="0"/>
              </a:spcAft>
              <a:buNone/>
            </a:pPr>
            <a:r>
              <a:rPr lang="en-GB" sz="1600" dirty="0">
                <a:solidFill>
                  <a:schemeClr val="dk1"/>
                </a:solidFill>
                <a:latin typeface="Avenir"/>
                <a:ea typeface="Avenir"/>
                <a:cs typeface="Avenir"/>
                <a:sym typeface="Avenir"/>
              </a:rPr>
              <a:t> 	1.	</a:t>
            </a:r>
            <a:r>
              <a:rPr lang="en-GB" sz="1600" dirty="0">
                <a:solidFill>
                  <a:srgbClr val="C00000"/>
                </a:solidFill>
                <a:latin typeface="Avenir"/>
                <a:ea typeface="Avenir"/>
                <a:cs typeface="Avenir"/>
                <a:sym typeface="Avenir"/>
              </a:rPr>
              <a:t>Enhanced Academic Performance: </a:t>
            </a:r>
            <a:r>
              <a:rPr lang="en-GB" sz="1600" dirty="0">
                <a:solidFill>
                  <a:schemeClr val="dk1"/>
                </a:solidFill>
                <a:latin typeface="Avenir"/>
                <a:ea typeface="Avenir"/>
                <a:cs typeface="Avenir"/>
                <a:sym typeface="Avenir"/>
              </a:rPr>
              <a:t>Improved academic results through consistent educational support.</a:t>
            </a:r>
            <a:endParaRPr sz="1600" dirty="0">
              <a:solidFill>
                <a:schemeClr val="dk1"/>
              </a:solidFill>
              <a:latin typeface="Avenir"/>
              <a:ea typeface="Avenir"/>
              <a:cs typeface="Avenir"/>
              <a:sym typeface="Avenir"/>
            </a:endParaRPr>
          </a:p>
          <a:p>
            <a:pPr marL="0" lvl="0" indent="0" algn="l" rtl="0">
              <a:lnSpc>
                <a:spcPct val="100000"/>
              </a:lnSpc>
              <a:spcBef>
                <a:spcPts val="1000"/>
              </a:spcBef>
              <a:spcAft>
                <a:spcPts val="0"/>
              </a:spcAft>
              <a:buNone/>
            </a:pPr>
            <a:r>
              <a:rPr lang="en-GB" sz="1600" dirty="0">
                <a:solidFill>
                  <a:schemeClr val="dk1"/>
                </a:solidFill>
                <a:latin typeface="Avenir"/>
                <a:ea typeface="Avenir"/>
                <a:cs typeface="Avenir"/>
                <a:sym typeface="Avenir"/>
              </a:rPr>
              <a:t>	2.	</a:t>
            </a:r>
            <a:r>
              <a:rPr lang="en-GB" sz="1600" dirty="0">
                <a:solidFill>
                  <a:srgbClr val="C00000"/>
                </a:solidFill>
                <a:latin typeface="Avenir"/>
                <a:ea typeface="Avenir"/>
                <a:cs typeface="Avenir"/>
                <a:sym typeface="Avenir"/>
              </a:rPr>
              <a:t>Improved Behaviour and Attendance: </a:t>
            </a:r>
            <a:r>
              <a:rPr lang="en-GB" sz="1600" dirty="0">
                <a:solidFill>
                  <a:schemeClr val="dk1"/>
                </a:solidFill>
                <a:latin typeface="Avenir"/>
                <a:ea typeface="Avenir"/>
                <a:cs typeface="Avenir"/>
                <a:sym typeface="Avenir"/>
              </a:rPr>
              <a:t>Better behaviour and attendance from early issue resolution.</a:t>
            </a:r>
            <a:endParaRPr sz="1600" dirty="0">
              <a:solidFill>
                <a:schemeClr val="dk1"/>
              </a:solidFill>
              <a:latin typeface="Avenir"/>
              <a:ea typeface="Avenir"/>
              <a:cs typeface="Avenir"/>
              <a:sym typeface="Avenir"/>
            </a:endParaRPr>
          </a:p>
          <a:p>
            <a:pPr marL="0" lvl="0" indent="0" algn="l" rtl="0">
              <a:lnSpc>
                <a:spcPct val="100000"/>
              </a:lnSpc>
              <a:spcBef>
                <a:spcPts val="1000"/>
              </a:spcBef>
              <a:spcAft>
                <a:spcPts val="0"/>
              </a:spcAft>
              <a:buNone/>
            </a:pPr>
            <a:r>
              <a:rPr lang="en-GB" sz="1600" dirty="0">
                <a:solidFill>
                  <a:schemeClr val="dk1"/>
                </a:solidFill>
                <a:latin typeface="Avenir"/>
                <a:ea typeface="Avenir"/>
                <a:cs typeface="Avenir"/>
                <a:sym typeface="Avenir"/>
              </a:rPr>
              <a:t>	3.	</a:t>
            </a:r>
            <a:r>
              <a:rPr lang="en-GB" sz="1600" dirty="0">
                <a:solidFill>
                  <a:srgbClr val="C00000"/>
                </a:solidFill>
                <a:latin typeface="Avenir"/>
                <a:ea typeface="Avenir"/>
                <a:cs typeface="Avenir"/>
                <a:sym typeface="Avenir"/>
              </a:rPr>
              <a:t>Stronger Parent-Teacher Relationships:</a:t>
            </a:r>
            <a:r>
              <a:rPr lang="en-GB" sz="1600" dirty="0">
                <a:solidFill>
                  <a:schemeClr val="dk1"/>
                </a:solidFill>
                <a:latin typeface="Avenir"/>
                <a:ea typeface="Avenir"/>
                <a:cs typeface="Avenir"/>
                <a:sym typeface="Avenir"/>
              </a:rPr>
              <a:t> Mutual respect and understanding between parents and teachers.</a:t>
            </a:r>
            <a:endParaRPr sz="1600" dirty="0">
              <a:solidFill>
                <a:schemeClr val="dk1"/>
              </a:solidFill>
              <a:latin typeface="Avenir"/>
              <a:ea typeface="Avenir"/>
              <a:cs typeface="Avenir"/>
              <a:sym typeface="Avenir"/>
            </a:endParaRPr>
          </a:p>
          <a:p>
            <a:pPr marL="0" lvl="0" indent="0" algn="l" rtl="0">
              <a:lnSpc>
                <a:spcPct val="100000"/>
              </a:lnSpc>
              <a:spcBef>
                <a:spcPts val="1000"/>
              </a:spcBef>
              <a:spcAft>
                <a:spcPts val="0"/>
              </a:spcAft>
              <a:buNone/>
            </a:pPr>
            <a:r>
              <a:rPr lang="en-GB" sz="1600" dirty="0">
                <a:solidFill>
                  <a:schemeClr val="dk1"/>
                </a:solidFill>
                <a:latin typeface="Avenir"/>
                <a:ea typeface="Avenir"/>
                <a:cs typeface="Avenir"/>
                <a:sym typeface="Avenir"/>
              </a:rPr>
              <a:t>	4.	</a:t>
            </a:r>
            <a:r>
              <a:rPr lang="en-GB" sz="1600" dirty="0">
                <a:solidFill>
                  <a:srgbClr val="C00000"/>
                </a:solidFill>
                <a:latin typeface="Avenir"/>
                <a:ea typeface="Avenir"/>
                <a:cs typeface="Avenir"/>
                <a:sym typeface="Avenir"/>
              </a:rPr>
              <a:t>Personalised Learning: </a:t>
            </a:r>
            <a:r>
              <a:rPr lang="en-GB" sz="1600" dirty="0">
                <a:solidFill>
                  <a:schemeClr val="dk1"/>
                </a:solidFill>
                <a:latin typeface="Avenir"/>
                <a:ea typeface="Avenir"/>
                <a:cs typeface="Avenir"/>
                <a:sym typeface="Avenir"/>
              </a:rPr>
              <a:t>Tailored teaching strategies based on a deeper understanding of each child.</a:t>
            </a:r>
            <a:endParaRPr sz="1600" dirty="0">
              <a:solidFill>
                <a:schemeClr val="dk1"/>
              </a:solidFill>
              <a:latin typeface="Avenir"/>
              <a:ea typeface="Avenir"/>
              <a:cs typeface="Avenir"/>
              <a:sym typeface="Avenir"/>
            </a:endParaRPr>
          </a:p>
          <a:p>
            <a:pPr marL="0" lvl="0" indent="0" algn="l" rtl="0">
              <a:lnSpc>
                <a:spcPct val="100000"/>
              </a:lnSpc>
              <a:spcBef>
                <a:spcPts val="1000"/>
              </a:spcBef>
              <a:spcAft>
                <a:spcPts val="0"/>
              </a:spcAft>
              <a:buNone/>
            </a:pPr>
            <a:r>
              <a:rPr lang="en-GB" sz="1600" dirty="0">
                <a:solidFill>
                  <a:schemeClr val="dk1"/>
                </a:solidFill>
                <a:latin typeface="Avenir"/>
                <a:ea typeface="Avenir"/>
                <a:cs typeface="Avenir"/>
                <a:sym typeface="Avenir"/>
              </a:rPr>
              <a:t>	5.	</a:t>
            </a:r>
            <a:r>
              <a:rPr lang="en-GB" sz="1600" dirty="0">
                <a:solidFill>
                  <a:srgbClr val="C00000"/>
                </a:solidFill>
                <a:latin typeface="Avenir"/>
                <a:ea typeface="Avenir"/>
                <a:cs typeface="Avenir"/>
                <a:sym typeface="Avenir"/>
              </a:rPr>
              <a:t>Increased Parental Engagement: </a:t>
            </a:r>
            <a:r>
              <a:rPr lang="en-GB" sz="1600" dirty="0">
                <a:solidFill>
                  <a:schemeClr val="dk1"/>
                </a:solidFill>
                <a:latin typeface="Avenir"/>
                <a:ea typeface="Avenir"/>
                <a:cs typeface="Avenir"/>
                <a:sym typeface="Avenir"/>
              </a:rPr>
              <a:t>Greater parental involvement in school activities and decision-making.</a:t>
            </a:r>
            <a:endParaRPr sz="1600" dirty="0">
              <a:solidFill>
                <a:schemeClr val="dk1"/>
              </a:solidFill>
              <a:latin typeface="Avenir"/>
              <a:ea typeface="Avenir"/>
              <a:cs typeface="Avenir"/>
              <a:sym typeface="Avenir"/>
            </a:endParaRPr>
          </a:p>
          <a:p>
            <a:pPr marL="0" lvl="0" indent="0" algn="l" rtl="0">
              <a:lnSpc>
                <a:spcPct val="100000"/>
              </a:lnSpc>
              <a:spcBef>
                <a:spcPts val="1000"/>
              </a:spcBef>
              <a:spcAft>
                <a:spcPts val="0"/>
              </a:spcAft>
              <a:buNone/>
            </a:pPr>
            <a:r>
              <a:rPr lang="en-GB" sz="1600" dirty="0">
                <a:solidFill>
                  <a:schemeClr val="dk1"/>
                </a:solidFill>
                <a:latin typeface="Avenir"/>
                <a:ea typeface="Avenir"/>
                <a:cs typeface="Avenir"/>
                <a:sym typeface="Avenir"/>
              </a:rPr>
              <a:t>	6.	</a:t>
            </a:r>
            <a:r>
              <a:rPr lang="en-GB" sz="1600" dirty="0">
                <a:solidFill>
                  <a:srgbClr val="C00000"/>
                </a:solidFill>
                <a:latin typeface="Avenir"/>
                <a:ea typeface="Avenir"/>
                <a:cs typeface="Avenir"/>
                <a:sym typeface="Avenir"/>
              </a:rPr>
              <a:t>Better Social and Emotional Development: </a:t>
            </a:r>
            <a:r>
              <a:rPr lang="en-GB" sz="1600" dirty="0">
                <a:solidFill>
                  <a:schemeClr val="dk1"/>
                </a:solidFill>
                <a:latin typeface="Avenir"/>
                <a:ea typeface="Avenir"/>
                <a:cs typeface="Avenir"/>
                <a:sym typeface="Avenir"/>
              </a:rPr>
              <a:t>Supportive environments for emotional and social well-being.</a:t>
            </a:r>
            <a:endParaRPr sz="1600" dirty="0">
              <a:solidFill>
                <a:schemeClr val="dk1"/>
              </a:solidFill>
              <a:latin typeface="Avenir"/>
              <a:ea typeface="Avenir"/>
              <a:cs typeface="Avenir"/>
              <a:sym typeface="Avenir"/>
            </a:endParaRPr>
          </a:p>
          <a:p>
            <a:pPr marL="0" lvl="0" indent="0" algn="l" rtl="0">
              <a:lnSpc>
                <a:spcPct val="100000"/>
              </a:lnSpc>
              <a:spcBef>
                <a:spcPts val="1000"/>
              </a:spcBef>
              <a:spcAft>
                <a:spcPts val="0"/>
              </a:spcAft>
              <a:buNone/>
            </a:pPr>
            <a:r>
              <a:rPr lang="en-GB" sz="1600" dirty="0">
                <a:solidFill>
                  <a:schemeClr val="dk1"/>
                </a:solidFill>
                <a:latin typeface="Avenir"/>
                <a:ea typeface="Avenir"/>
                <a:cs typeface="Avenir"/>
                <a:sym typeface="Avenir"/>
              </a:rPr>
              <a:t>	7.	</a:t>
            </a:r>
            <a:r>
              <a:rPr lang="en-GB" sz="1600" dirty="0">
                <a:solidFill>
                  <a:srgbClr val="C00000"/>
                </a:solidFill>
                <a:latin typeface="Avenir"/>
                <a:ea typeface="Avenir"/>
                <a:cs typeface="Avenir"/>
                <a:sym typeface="Avenir"/>
              </a:rPr>
              <a:t>Consistency in Values and Expectations: </a:t>
            </a:r>
            <a:r>
              <a:rPr lang="en-GB" sz="1600" dirty="0">
                <a:solidFill>
                  <a:schemeClr val="dk1"/>
                </a:solidFill>
                <a:latin typeface="Avenir"/>
                <a:ea typeface="Avenir"/>
                <a:cs typeface="Avenir"/>
                <a:sym typeface="Avenir"/>
              </a:rPr>
              <a:t>Consistent messages about education, behaviour, and effort.</a:t>
            </a:r>
            <a:endParaRPr sz="1600" dirty="0">
              <a:solidFill>
                <a:schemeClr val="dk1"/>
              </a:solidFill>
              <a:latin typeface="Avenir"/>
              <a:ea typeface="Avenir"/>
              <a:cs typeface="Avenir"/>
              <a:sym typeface="Avenir"/>
            </a:endParaRPr>
          </a:p>
          <a:p>
            <a:pPr marL="0" lvl="0" indent="0" algn="l" rtl="0">
              <a:lnSpc>
                <a:spcPct val="100000"/>
              </a:lnSpc>
              <a:spcBef>
                <a:spcPts val="1000"/>
              </a:spcBef>
              <a:spcAft>
                <a:spcPts val="0"/>
              </a:spcAft>
              <a:buNone/>
            </a:pPr>
            <a:r>
              <a:rPr lang="en-GB" sz="1600" dirty="0">
                <a:solidFill>
                  <a:schemeClr val="dk1"/>
                </a:solidFill>
                <a:latin typeface="Avenir"/>
                <a:ea typeface="Avenir"/>
                <a:cs typeface="Avenir"/>
                <a:sym typeface="Avenir"/>
              </a:rPr>
              <a:t>	8.	</a:t>
            </a:r>
            <a:r>
              <a:rPr lang="en-GB" sz="1600" dirty="0">
                <a:solidFill>
                  <a:srgbClr val="C00000"/>
                </a:solidFill>
                <a:latin typeface="Avenir"/>
                <a:ea typeface="Avenir"/>
                <a:cs typeface="Avenir"/>
                <a:sym typeface="Avenir"/>
              </a:rPr>
              <a:t>Resource Sharing: </a:t>
            </a:r>
            <a:r>
              <a:rPr lang="en-GB" sz="1600" dirty="0">
                <a:solidFill>
                  <a:schemeClr val="dk1"/>
                </a:solidFill>
                <a:latin typeface="Avenir"/>
                <a:ea typeface="Avenir"/>
                <a:cs typeface="Avenir"/>
                <a:sym typeface="Avenir"/>
              </a:rPr>
              <a:t>Exchange of resources and strategies to support learning.</a:t>
            </a:r>
            <a:endParaRPr sz="1600" dirty="0">
              <a:solidFill>
                <a:schemeClr val="dk1"/>
              </a:solidFill>
              <a:latin typeface="Avenir"/>
              <a:ea typeface="Avenir"/>
              <a:cs typeface="Avenir"/>
              <a:sym typeface="Avenir"/>
            </a:endParaRPr>
          </a:p>
          <a:p>
            <a:pPr marL="0" lvl="0" indent="0" algn="l" rtl="0">
              <a:lnSpc>
                <a:spcPct val="100000"/>
              </a:lnSpc>
              <a:spcBef>
                <a:spcPts val="1000"/>
              </a:spcBef>
              <a:spcAft>
                <a:spcPts val="0"/>
              </a:spcAft>
              <a:buNone/>
            </a:pPr>
            <a:r>
              <a:rPr lang="en-GB" sz="1600" dirty="0">
                <a:solidFill>
                  <a:schemeClr val="dk1"/>
                </a:solidFill>
                <a:latin typeface="Avenir"/>
                <a:ea typeface="Avenir"/>
                <a:cs typeface="Avenir"/>
                <a:sym typeface="Avenir"/>
              </a:rPr>
              <a:t>	9.	</a:t>
            </a:r>
            <a:r>
              <a:rPr lang="en-GB" sz="1600" dirty="0">
                <a:solidFill>
                  <a:srgbClr val="C00000"/>
                </a:solidFill>
                <a:latin typeface="Avenir"/>
                <a:ea typeface="Avenir"/>
                <a:cs typeface="Avenir"/>
                <a:sym typeface="Avenir"/>
              </a:rPr>
              <a:t>Enhanced Community Ties: </a:t>
            </a:r>
            <a:r>
              <a:rPr lang="en-GB" sz="1600" dirty="0">
                <a:solidFill>
                  <a:schemeClr val="dk1"/>
                </a:solidFill>
                <a:latin typeface="Avenir"/>
                <a:ea typeface="Avenir"/>
                <a:cs typeface="Avenir"/>
                <a:sym typeface="Avenir"/>
              </a:rPr>
              <a:t>Stronger sense of community among families and the school.</a:t>
            </a:r>
            <a:endParaRPr sz="1600" dirty="0">
              <a:solidFill>
                <a:schemeClr val="dk1"/>
              </a:solidFill>
              <a:latin typeface="Avenir"/>
              <a:ea typeface="Avenir"/>
              <a:cs typeface="Avenir"/>
              <a:sym typeface="Avenir"/>
            </a:endParaRPr>
          </a:p>
          <a:p>
            <a:pPr marL="0" lvl="0" indent="0" algn="l" rtl="0">
              <a:lnSpc>
                <a:spcPct val="100000"/>
              </a:lnSpc>
              <a:spcBef>
                <a:spcPts val="1000"/>
              </a:spcBef>
              <a:spcAft>
                <a:spcPts val="0"/>
              </a:spcAft>
              <a:buNone/>
            </a:pPr>
            <a:r>
              <a:rPr lang="en-GB" sz="1600" dirty="0">
                <a:solidFill>
                  <a:schemeClr val="dk1"/>
                </a:solidFill>
                <a:latin typeface="Avenir"/>
                <a:ea typeface="Avenir"/>
                <a:cs typeface="Avenir"/>
                <a:sym typeface="Avenir"/>
              </a:rPr>
              <a:t>	10.	</a:t>
            </a:r>
            <a:r>
              <a:rPr lang="en-GB" sz="1600" dirty="0">
                <a:solidFill>
                  <a:srgbClr val="C00000"/>
                </a:solidFill>
                <a:latin typeface="Avenir"/>
                <a:ea typeface="Avenir"/>
                <a:cs typeface="Avenir"/>
                <a:sym typeface="Avenir"/>
              </a:rPr>
              <a:t>Early Identification of Issues: </a:t>
            </a:r>
            <a:r>
              <a:rPr lang="en-GB" sz="1600" dirty="0">
                <a:solidFill>
                  <a:schemeClr val="dk1"/>
                </a:solidFill>
                <a:latin typeface="Avenir"/>
                <a:ea typeface="Avenir"/>
                <a:cs typeface="Avenir"/>
                <a:sym typeface="Avenir"/>
              </a:rPr>
              <a:t>Timely support for academic, social, or emotional challenges.</a:t>
            </a:r>
            <a:endParaRPr sz="1600" dirty="0">
              <a:solidFill>
                <a:schemeClr val="dk1"/>
              </a:solidFill>
              <a:latin typeface="Avenir"/>
              <a:ea typeface="Avenir"/>
              <a:cs typeface="Avenir"/>
              <a:sym typeface="Avenir"/>
            </a:endParaRPr>
          </a:p>
          <a:p>
            <a:pPr marL="0" lvl="0" indent="0" algn="l" rtl="0">
              <a:lnSpc>
                <a:spcPct val="90000"/>
              </a:lnSpc>
              <a:spcBef>
                <a:spcPts val="1000"/>
              </a:spcBef>
              <a:spcAft>
                <a:spcPts val="0"/>
              </a:spcAft>
              <a:buNone/>
            </a:pPr>
            <a:endParaRPr sz="1600" dirty="0">
              <a:solidFill>
                <a:schemeClr val="dk1"/>
              </a:solidFill>
              <a:latin typeface="Calibri"/>
              <a:ea typeface="Calibri"/>
              <a:cs typeface="Calibri"/>
              <a:sym typeface="Calibri"/>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BF0B4F-ACCA-4CA5-98DB-5AF05CAB38E2}"/>
              </a:ext>
            </a:extLst>
          </p:cNvPr>
          <p:cNvSpPr>
            <a:spLocks noGrp="1"/>
          </p:cNvSpPr>
          <p:nvPr>
            <p:ph type="title"/>
          </p:nvPr>
        </p:nvSpPr>
        <p:spPr/>
        <p:txBody>
          <a:bodyPr>
            <a:normAutofit/>
          </a:bodyPr>
          <a:lstStyle/>
          <a:p>
            <a:pPr>
              <a:defRPr/>
            </a:pPr>
            <a:r>
              <a:rPr lang="en-GB" sz="4050" b="1" u="sng" dirty="0">
                <a:solidFill>
                  <a:srgbClr val="800000"/>
                </a:solidFill>
                <a:latin typeface="Raleway" pitchFamily="2" charset="0"/>
              </a:rPr>
              <a:t>Talk to Us!</a:t>
            </a:r>
            <a:endParaRPr lang="en-GB" sz="3600" b="1" dirty="0">
              <a:solidFill>
                <a:srgbClr val="800000"/>
              </a:solidFill>
              <a:latin typeface="Raleway" pitchFamily="2" charset="0"/>
            </a:endParaRPr>
          </a:p>
        </p:txBody>
      </p:sp>
      <p:sp>
        <p:nvSpPr>
          <p:cNvPr id="48131" name="Rectangle 3">
            <a:extLst>
              <a:ext uri="{FF2B5EF4-FFF2-40B4-BE49-F238E27FC236}">
                <a16:creationId xmlns:a16="http://schemas.microsoft.com/office/drawing/2014/main" id="{742BC27D-F84B-4BBD-A230-D63848A39CE0}"/>
              </a:ext>
            </a:extLst>
          </p:cNvPr>
          <p:cNvSpPr>
            <a:spLocks noGrp="1" noChangeArrowheads="1"/>
          </p:cNvSpPr>
          <p:nvPr>
            <p:ph idx="1"/>
          </p:nvPr>
        </p:nvSpPr>
        <p:spPr>
          <a:xfrm>
            <a:off x="838200" y="1554144"/>
            <a:ext cx="9389623" cy="5117653"/>
          </a:xfrm>
        </p:spPr>
        <p:txBody>
          <a:bodyPr rtlCol="0">
            <a:noAutofit/>
          </a:bodyPr>
          <a:lstStyle/>
          <a:p>
            <a:pPr lvl="1">
              <a:buFont typeface="Arial" charset="0"/>
              <a:buChar char="•"/>
              <a:defRPr/>
            </a:pPr>
            <a:r>
              <a:rPr lang="en-GB" dirty="0">
                <a:latin typeface="Avenir"/>
                <a:cs typeface="Arial" panose="020B0604020202020204" pitchFamily="34" charset="0"/>
              </a:rPr>
              <a:t>Please do not hesitate to contact us:</a:t>
            </a:r>
          </a:p>
          <a:p>
            <a:pPr lvl="1">
              <a:buFont typeface="Arial" charset="0"/>
              <a:buChar char="•"/>
              <a:defRPr/>
            </a:pPr>
            <a:r>
              <a:rPr lang="en-GB" dirty="0">
                <a:latin typeface="Avenir"/>
                <a:cs typeface="Arial" panose="020B0604020202020204" pitchFamily="34" charset="0"/>
              </a:rPr>
              <a:t>If you are worried about </a:t>
            </a:r>
            <a:r>
              <a:rPr lang="en-GB" b="1" u="sng" dirty="0">
                <a:latin typeface="Avenir"/>
                <a:cs typeface="Arial" panose="020B0604020202020204" pitchFamily="34" charset="0"/>
              </a:rPr>
              <a:t>any</a:t>
            </a:r>
            <a:r>
              <a:rPr lang="en-GB" dirty="0">
                <a:latin typeface="Avenir"/>
                <a:cs typeface="Arial" panose="020B0604020202020204" pitchFamily="34" charset="0"/>
              </a:rPr>
              <a:t> aspect of your child’s learning, well-being or experience at school.</a:t>
            </a:r>
          </a:p>
          <a:p>
            <a:pPr lvl="1">
              <a:buFont typeface="Arial" charset="0"/>
              <a:buChar char="•"/>
              <a:defRPr/>
            </a:pPr>
            <a:r>
              <a:rPr lang="en-GB" dirty="0">
                <a:latin typeface="Avenir"/>
                <a:cs typeface="Arial" panose="020B0604020202020204" pitchFamily="34" charset="0"/>
              </a:rPr>
              <a:t>If you have questions or need clarification about school routines or home learning details we will try to respond to emails received within 48 hrs.</a:t>
            </a:r>
          </a:p>
          <a:p>
            <a:pPr marL="1257300" lvl="3" indent="0">
              <a:buNone/>
              <a:defRPr/>
            </a:pPr>
            <a:r>
              <a:rPr lang="en-GB" sz="2800" b="1" u="sng" dirty="0">
                <a:latin typeface="Avenir"/>
                <a:cs typeface="Arial" panose="020B0604020202020204" pitchFamily="34" charset="0"/>
              </a:rPr>
              <a:t>hfurrer@sacredheart.richmond.sch.uk</a:t>
            </a:r>
            <a:r>
              <a:rPr lang="en-GB" sz="2800" dirty="0">
                <a:latin typeface="Avenir"/>
                <a:cs typeface="Arial" panose="020B0604020202020204" pitchFamily="34" charset="0"/>
              </a:rPr>
              <a:t> </a:t>
            </a:r>
          </a:p>
          <a:p>
            <a:pPr lvl="1">
              <a:buFont typeface="Arial" charset="0"/>
              <a:buChar char="•"/>
              <a:defRPr/>
            </a:pPr>
            <a:r>
              <a:rPr lang="en-GB" dirty="0">
                <a:latin typeface="Avenir"/>
                <a:cs typeface="Arial" panose="020B0604020202020204" pitchFamily="34" charset="0"/>
              </a:rPr>
              <a:t>If your concern is urgent, please notify the office.</a:t>
            </a:r>
          </a:p>
        </p:txBody>
      </p:sp>
      <p:pic>
        <p:nvPicPr>
          <p:cNvPr id="7" name="Picture 3">
            <a:extLst>
              <a:ext uri="{FF2B5EF4-FFF2-40B4-BE49-F238E27FC236}">
                <a16:creationId xmlns:a16="http://schemas.microsoft.com/office/drawing/2014/main" id="{4FDBFA0F-D2D3-424D-AF5B-B745810CB51A}"/>
              </a:ext>
            </a:extLst>
          </p:cNvPr>
          <p:cNvPicPr>
            <a:picLocks noChangeAspect="1"/>
          </p:cNvPicPr>
          <p:nvPr/>
        </p:nvPicPr>
        <p:blipFill>
          <a:blip r:embed="rId3" cstate="print">
            <a:duotone>
              <a:schemeClr val="accent2">
                <a:shade val="45000"/>
                <a:satMod val="135000"/>
              </a:schemeClr>
              <a:prstClr val="white"/>
            </a:duotone>
          </a:blip>
          <a:srcRect/>
          <a:stretch>
            <a:fillRect/>
          </a:stretch>
        </p:blipFill>
        <p:spPr bwMode="auto">
          <a:xfrm>
            <a:off x="333976" y="4906197"/>
            <a:ext cx="1511658" cy="1765600"/>
          </a:xfrm>
          <a:prstGeom prst="rect">
            <a:avLst/>
          </a:prstGeom>
          <a:noFill/>
          <a:ln w="9525">
            <a:noFill/>
            <a:miter lim="800000"/>
            <a:headEnd/>
            <a:tailEnd/>
          </a:ln>
        </p:spPr>
      </p:pic>
      <p:pic>
        <p:nvPicPr>
          <p:cNvPr id="10" name="Google Shape;154;g2e9f6cd2832_0_76">
            <a:extLst>
              <a:ext uri="{FF2B5EF4-FFF2-40B4-BE49-F238E27FC236}">
                <a16:creationId xmlns:a16="http://schemas.microsoft.com/office/drawing/2014/main" id="{F13E5886-A886-4DEB-9AE8-9DF7CC8FBB8A}"/>
              </a:ext>
            </a:extLst>
          </p:cNvPr>
          <p:cNvPicPr preferRelativeResize="0"/>
          <p:nvPr/>
        </p:nvPicPr>
        <p:blipFill>
          <a:blip r:embed="rId4">
            <a:alphaModFix/>
          </a:blip>
          <a:stretch>
            <a:fillRect/>
          </a:stretch>
        </p:blipFill>
        <p:spPr>
          <a:xfrm>
            <a:off x="8902628" y="4906197"/>
            <a:ext cx="3021700" cy="2136349"/>
          </a:xfrm>
          <a:prstGeom prst="rect">
            <a:avLst/>
          </a:prstGeom>
          <a:noFill/>
          <a:ln>
            <a:noFill/>
          </a:ln>
        </p:spPr>
      </p:pic>
    </p:spTree>
    <p:custDataLst>
      <p:tags r:id="rId1"/>
    </p:custDataLst>
    <p:extLst>
      <p:ext uri="{BB962C8B-B14F-4D97-AF65-F5344CB8AC3E}">
        <p14:creationId xmlns:p14="http://schemas.microsoft.com/office/powerpoint/2010/main" val="35412887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1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BF0B4F-ACCA-4CA5-98DB-5AF05CAB38E2}"/>
              </a:ext>
            </a:extLst>
          </p:cNvPr>
          <p:cNvSpPr>
            <a:spLocks noGrp="1"/>
          </p:cNvSpPr>
          <p:nvPr>
            <p:ph type="title"/>
          </p:nvPr>
        </p:nvSpPr>
        <p:spPr/>
        <p:txBody>
          <a:bodyPr/>
          <a:lstStyle/>
          <a:p>
            <a:pPr>
              <a:defRPr/>
            </a:pPr>
            <a:r>
              <a:rPr lang="en-GB" u="sng" dirty="0">
                <a:solidFill>
                  <a:srgbClr val="800000"/>
                </a:solidFill>
                <a:latin typeface="Raleway" pitchFamily="2" charset="0"/>
              </a:rPr>
              <a:t>Start of the Day</a:t>
            </a:r>
          </a:p>
        </p:txBody>
      </p:sp>
      <p:sp>
        <p:nvSpPr>
          <p:cNvPr id="48131" name="Rectangle 3">
            <a:extLst>
              <a:ext uri="{FF2B5EF4-FFF2-40B4-BE49-F238E27FC236}">
                <a16:creationId xmlns:a16="http://schemas.microsoft.com/office/drawing/2014/main" id="{742BC27D-F84B-4BBD-A230-D63848A39CE0}"/>
              </a:ext>
            </a:extLst>
          </p:cNvPr>
          <p:cNvSpPr>
            <a:spLocks noGrp="1" noChangeArrowheads="1"/>
          </p:cNvSpPr>
          <p:nvPr>
            <p:ph idx="1"/>
          </p:nvPr>
        </p:nvSpPr>
        <p:spPr>
          <a:xfrm>
            <a:off x="279547" y="1458946"/>
            <a:ext cx="11674641" cy="4405744"/>
          </a:xfrm>
        </p:spPr>
        <p:txBody>
          <a:bodyPr rtlCol="0">
            <a:noAutofit/>
          </a:bodyPr>
          <a:lstStyle/>
          <a:p>
            <a:pPr>
              <a:lnSpc>
                <a:spcPct val="80000"/>
              </a:lnSpc>
              <a:defRPr/>
            </a:pPr>
            <a:r>
              <a:rPr lang="en-GB" dirty="0">
                <a:latin typeface="Avenir"/>
              </a:rPr>
              <a:t>Children are expected to be in school between 8:45am and 8:55am. </a:t>
            </a:r>
          </a:p>
          <a:p>
            <a:pPr>
              <a:lnSpc>
                <a:spcPct val="80000"/>
              </a:lnSpc>
              <a:defRPr/>
            </a:pPr>
            <a:r>
              <a:rPr lang="en-GB" dirty="0">
                <a:latin typeface="Avenir"/>
              </a:rPr>
              <a:t>No cycling or scootering in the playground at this time.</a:t>
            </a:r>
          </a:p>
          <a:p>
            <a:pPr>
              <a:lnSpc>
                <a:spcPct val="80000"/>
              </a:lnSpc>
              <a:defRPr/>
            </a:pPr>
            <a:r>
              <a:rPr lang="en-GB" dirty="0">
                <a:latin typeface="Avenir"/>
                <a:ea typeface="Times New Roman" panose="02020603050405020304" pitchFamily="18" charset="0"/>
              </a:rPr>
              <a:t>Year 4 need to enter the building via the side door as they enter through the gate.</a:t>
            </a:r>
          </a:p>
          <a:p>
            <a:pPr>
              <a:lnSpc>
                <a:spcPct val="80000"/>
              </a:lnSpc>
              <a:defRPr/>
            </a:pPr>
            <a:r>
              <a:rPr lang="en-GB" dirty="0">
                <a:latin typeface="Avenir"/>
              </a:rPr>
              <a:t>Parents/carers should leave the playground once their child is in school.</a:t>
            </a:r>
          </a:p>
          <a:p>
            <a:pPr>
              <a:lnSpc>
                <a:spcPct val="80000"/>
              </a:lnSpc>
              <a:defRPr/>
            </a:pPr>
            <a:r>
              <a:rPr lang="en-GB" dirty="0">
                <a:latin typeface="Avenir"/>
              </a:rPr>
              <a:t>If you are late, please ensure your child comes into school via the Main Office. They will be signed into the late book.</a:t>
            </a:r>
          </a:p>
          <a:p>
            <a:pPr>
              <a:lnSpc>
                <a:spcPct val="80000"/>
              </a:lnSpc>
              <a:defRPr/>
            </a:pPr>
            <a:r>
              <a:rPr lang="en-GB" dirty="0">
                <a:latin typeface="Avenir"/>
              </a:rPr>
              <a:t>If your child is absent, please contact the school and inform us. An indication of your child’s symptoms would be beneficial so that we can support you and your child. </a:t>
            </a:r>
          </a:p>
        </p:txBody>
      </p:sp>
      <p:pic>
        <p:nvPicPr>
          <p:cNvPr id="45058" name="Picture 2" descr="Clock 8:45 | ClipArt ETC">
            <a:extLst>
              <a:ext uri="{FF2B5EF4-FFF2-40B4-BE49-F238E27FC236}">
                <a16:creationId xmlns:a16="http://schemas.microsoft.com/office/drawing/2014/main" id="{34843984-26CB-4050-AA2E-B9AB7BF890FA}"/>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10401603" y="291361"/>
            <a:ext cx="1167585" cy="1167585"/>
          </a:xfrm>
          <a:prstGeom prst="rect">
            <a:avLst/>
          </a:prstGeom>
          <a:noFill/>
        </p:spPr>
      </p:pic>
      <p:pic>
        <p:nvPicPr>
          <p:cNvPr id="7" name="Google Shape;154;g2e9f6cd2832_0_76">
            <a:extLst>
              <a:ext uri="{FF2B5EF4-FFF2-40B4-BE49-F238E27FC236}">
                <a16:creationId xmlns:a16="http://schemas.microsoft.com/office/drawing/2014/main" id="{D24E7FE3-BFF2-4587-B22A-306A47DB11E5}"/>
              </a:ext>
            </a:extLst>
          </p:cNvPr>
          <p:cNvPicPr preferRelativeResize="0"/>
          <p:nvPr/>
        </p:nvPicPr>
        <p:blipFill>
          <a:blip r:embed="rId4">
            <a:alphaModFix/>
          </a:blip>
          <a:stretch>
            <a:fillRect/>
          </a:stretch>
        </p:blipFill>
        <p:spPr>
          <a:xfrm>
            <a:off x="8890753" y="5266706"/>
            <a:ext cx="3021700" cy="2136349"/>
          </a:xfrm>
          <a:prstGeom prst="rect">
            <a:avLst/>
          </a:prstGeom>
          <a:noFill/>
          <a:ln>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60DDEC-BAD2-4969-96CE-BA7E30309550}"/>
              </a:ext>
            </a:extLst>
          </p:cNvPr>
          <p:cNvSpPr>
            <a:spLocks noGrp="1"/>
          </p:cNvSpPr>
          <p:nvPr>
            <p:ph type="ctrTitle"/>
          </p:nvPr>
        </p:nvSpPr>
        <p:spPr>
          <a:xfrm>
            <a:off x="2963467" y="857250"/>
            <a:ext cx="6265069" cy="1790700"/>
          </a:xfrm>
        </p:spPr>
        <p:txBody>
          <a:bodyPr anchor="ctr"/>
          <a:lstStyle/>
          <a:p>
            <a:pPr>
              <a:defRPr/>
            </a:pPr>
            <a:r>
              <a:rPr lang="en-GB" altLang="en-US" sz="4050" b="1" dirty="0">
                <a:solidFill>
                  <a:schemeClr val="accent2"/>
                </a:solidFill>
                <a:latin typeface="+mn-lt"/>
              </a:rPr>
              <a:t>THANK YOU</a:t>
            </a:r>
            <a:r>
              <a:rPr lang="en-GB" altLang="en-US" sz="4050" b="1" dirty="0">
                <a:latin typeface="+mn-lt"/>
              </a:rPr>
              <a:t> for such a positive start to the year!</a:t>
            </a:r>
            <a:endParaRPr lang="en-GB" sz="3600" b="1" dirty="0">
              <a:latin typeface="+mn-lt"/>
            </a:endParaRPr>
          </a:p>
        </p:txBody>
      </p:sp>
      <p:sp>
        <p:nvSpPr>
          <p:cNvPr id="21507" name="Rectangle 3">
            <a:extLst>
              <a:ext uri="{FF2B5EF4-FFF2-40B4-BE49-F238E27FC236}">
                <a16:creationId xmlns:a16="http://schemas.microsoft.com/office/drawing/2014/main" id="{D943AF98-7998-485A-93B5-052CEEB4EEA1}"/>
              </a:ext>
            </a:extLst>
          </p:cNvPr>
          <p:cNvSpPr>
            <a:spLocks noGrp="1" noChangeArrowheads="1"/>
          </p:cNvSpPr>
          <p:nvPr>
            <p:ph type="subTitle" idx="1"/>
          </p:nvPr>
        </p:nvSpPr>
        <p:spPr>
          <a:xfrm>
            <a:off x="2667000" y="2414147"/>
            <a:ext cx="6858000" cy="1241822"/>
          </a:xfrm>
        </p:spPr>
        <p:txBody>
          <a:bodyPr anchor="ctr"/>
          <a:lstStyle/>
          <a:p>
            <a:pPr eaLnBrk="1" hangingPunct="1">
              <a:lnSpc>
                <a:spcPct val="80000"/>
              </a:lnSpc>
            </a:pPr>
            <a:r>
              <a:rPr lang="en-GB" altLang="en-US" sz="3300" dirty="0"/>
              <a:t>Your support and positivity means a lot to Sacred Heart.</a:t>
            </a:r>
          </a:p>
        </p:txBody>
      </p:sp>
      <p:sp>
        <p:nvSpPr>
          <p:cNvPr id="10" name="Rectangle 3">
            <a:extLst>
              <a:ext uri="{FF2B5EF4-FFF2-40B4-BE49-F238E27FC236}">
                <a16:creationId xmlns:a16="http://schemas.microsoft.com/office/drawing/2014/main" id="{CD50550F-84DE-42E5-9B4E-84B323EEFD1B}"/>
              </a:ext>
            </a:extLst>
          </p:cNvPr>
          <p:cNvSpPr txBox="1">
            <a:spLocks noChangeArrowheads="1"/>
          </p:cNvSpPr>
          <p:nvPr/>
        </p:nvSpPr>
        <p:spPr>
          <a:xfrm>
            <a:off x="2694385" y="3460552"/>
            <a:ext cx="6858000" cy="1241822"/>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GB" altLang="en-US" sz="3300" b="1" dirty="0"/>
              <a:t>Any Questions?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BF0B4F-ACCA-4CA5-98DB-5AF05CAB38E2}"/>
              </a:ext>
            </a:extLst>
          </p:cNvPr>
          <p:cNvSpPr>
            <a:spLocks noGrp="1"/>
          </p:cNvSpPr>
          <p:nvPr>
            <p:ph type="title"/>
          </p:nvPr>
        </p:nvSpPr>
        <p:spPr/>
        <p:txBody>
          <a:bodyPr/>
          <a:lstStyle/>
          <a:p>
            <a:pPr>
              <a:defRPr/>
            </a:pPr>
            <a:r>
              <a:rPr lang="en-GB" u="sng" dirty="0">
                <a:solidFill>
                  <a:srgbClr val="800000"/>
                </a:solidFill>
                <a:latin typeface="Raleway" pitchFamily="2" charset="0"/>
              </a:rPr>
              <a:t>End of the Day</a:t>
            </a:r>
          </a:p>
        </p:txBody>
      </p:sp>
      <p:sp>
        <p:nvSpPr>
          <p:cNvPr id="48131" name="Rectangle 3">
            <a:extLst>
              <a:ext uri="{FF2B5EF4-FFF2-40B4-BE49-F238E27FC236}">
                <a16:creationId xmlns:a16="http://schemas.microsoft.com/office/drawing/2014/main" id="{742BC27D-F84B-4BBD-A230-D63848A39CE0}"/>
              </a:ext>
            </a:extLst>
          </p:cNvPr>
          <p:cNvSpPr>
            <a:spLocks noGrp="1" noChangeArrowheads="1"/>
          </p:cNvSpPr>
          <p:nvPr>
            <p:ph idx="1"/>
          </p:nvPr>
        </p:nvSpPr>
        <p:spPr>
          <a:xfrm>
            <a:off x="1362648" y="1540049"/>
            <a:ext cx="9515149" cy="4952826"/>
          </a:xfrm>
        </p:spPr>
        <p:txBody>
          <a:bodyPr rtlCol="0">
            <a:noAutofit/>
          </a:bodyPr>
          <a:lstStyle/>
          <a:p>
            <a:pPr>
              <a:lnSpc>
                <a:spcPct val="80000"/>
              </a:lnSpc>
              <a:defRPr/>
            </a:pPr>
            <a:r>
              <a:rPr lang="en-GB" dirty="0">
                <a:latin typeface="Avenir"/>
              </a:rPr>
              <a:t>Children should be collected at 3:20pm from the Side Gate by the Prayer Garden.</a:t>
            </a:r>
          </a:p>
          <a:p>
            <a:pPr>
              <a:lnSpc>
                <a:spcPct val="80000"/>
              </a:lnSpc>
              <a:defRPr/>
            </a:pPr>
            <a:r>
              <a:rPr lang="en-GB" dirty="0">
                <a:latin typeface="Avenir"/>
              </a:rPr>
              <a:t>Please arrive and exit the playground promptly through the main school gate.</a:t>
            </a:r>
          </a:p>
          <a:p>
            <a:pPr>
              <a:lnSpc>
                <a:spcPct val="80000"/>
              </a:lnSpc>
              <a:defRPr/>
            </a:pPr>
            <a:r>
              <a:rPr lang="en-GB" dirty="0">
                <a:latin typeface="Avenir"/>
              </a:rPr>
              <a:t>If for any reason you are late, please notify the Main Office. Late collections will be registered in the late book.</a:t>
            </a:r>
          </a:p>
          <a:p>
            <a:pPr>
              <a:lnSpc>
                <a:spcPct val="80000"/>
              </a:lnSpc>
              <a:defRPr/>
            </a:pPr>
            <a:r>
              <a:rPr lang="en-US" dirty="0">
                <a:latin typeface="Avenir"/>
              </a:rPr>
              <a:t>Please inform us if your child is being collected by someone else by phoning the school office or via email.</a:t>
            </a:r>
          </a:p>
          <a:p>
            <a:pPr>
              <a:lnSpc>
                <a:spcPct val="80000"/>
              </a:lnSpc>
              <a:defRPr/>
            </a:pPr>
            <a:r>
              <a:rPr lang="en-US" dirty="0">
                <a:latin typeface="Avenir"/>
              </a:rPr>
              <a:t>No cycling or scootering at these times.</a:t>
            </a:r>
            <a:endParaRPr lang="en-GB" dirty="0">
              <a:latin typeface="Avenir"/>
            </a:endParaRPr>
          </a:p>
        </p:txBody>
      </p:sp>
      <p:pic>
        <p:nvPicPr>
          <p:cNvPr id="7" name="Picture 6" descr="Clock 3:10 | ClipArt ETC">
            <a:extLst>
              <a:ext uri="{FF2B5EF4-FFF2-40B4-BE49-F238E27FC236}">
                <a16:creationId xmlns:a16="http://schemas.microsoft.com/office/drawing/2014/main" id="{37D75F79-D0E1-48A7-8BFE-2A860375C67E}"/>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10319266" y="234137"/>
            <a:ext cx="1117061" cy="1117061"/>
          </a:xfrm>
          <a:prstGeom prst="rect">
            <a:avLst/>
          </a:prstGeom>
          <a:noFill/>
        </p:spPr>
      </p:pic>
      <p:pic>
        <p:nvPicPr>
          <p:cNvPr id="10" name="Google Shape;154;g2e9f6cd2832_0_76">
            <a:extLst>
              <a:ext uri="{FF2B5EF4-FFF2-40B4-BE49-F238E27FC236}">
                <a16:creationId xmlns:a16="http://schemas.microsoft.com/office/drawing/2014/main" id="{BF31FBCA-C98D-4582-A4DC-6C7542F2185A}"/>
              </a:ext>
            </a:extLst>
          </p:cNvPr>
          <p:cNvPicPr preferRelativeResize="0"/>
          <p:nvPr/>
        </p:nvPicPr>
        <p:blipFill>
          <a:blip r:embed="rId4">
            <a:alphaModFix/>
          </a:blip>
          <a:stretch>
            <a:fillRect/>
          </a:stretch>
        </p:blipFill>
        <p:spPr>
          <a:xfrm>
            <a:off x="8890753" y="5001199"/>
            <a:ext cx="3021700" cy="2136349"/>
          </a:xfrm>
          <a:prstGeom prst="rect">
            <a:avLst/>
          </a:prstGeom>
          <a:noFill/>
          <a:ln>
            <a:noFill/>
          </a:ln>
        </p:spPr>
      </p:pic>
    </p:spTree>
    <p:custDataLst>
      <p:tags r:id="rId1"/>
    </p:custDataLst>
    <p:extLst>
      <p:ext uri="{BB962C8B-B14F-4D97-AF65-F5344CB8AC3E}">
        <p14:creationId xmlns:p14="http://schemas.microsoft.com/office/powerpoint/2010/main" val="3075593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BF0B4F-ACCA-4CA5-98DB-5AF05CAB38E2}"/>
              </a:ext>
            </a:extLst>
          </p:cNvPr>
          <p:cNvSpPr>
            <a:spLocks noGrp="1"/>
          </p:cNvSpPr>
          <p:nvPr>
            <p:ph type="title"/>
          </p:nvPr>
        </p:nvSpPr>
        <p:spPr>
          <a:xfrm>
            <a:off x="838200" y="198097"/>
            <a:ext cx="10515600" cy="1325563"/>
          </a:xfrm>
        </p:spPr>
        <p:txBody>
          <a:bodyPr/>
          <a:lstStyle/>
          <a:p>
            <a:pPr>
              <a:defRPr/>
            </a:pPr>
            <a:r>
              <a:rPr lang="en-GB" u="sng" dirty="0">
                <a:solidFill>
                  <a:srgbClr val="800000"/>
                </a:solidFill>
                <a:latin typeface="Raleway" pitchFamily="2" charset="0"/>
              </a:rPr>
              <a:t>Uniform</a:t>
            </a:r>
            <a:endParaRPr lang="en-GB" sz="3600" dirty="0">
              <a:solidFill>
                <a:srgbClr val="800000"/>
              </a:solidFill>
              <a:latin typeface="Raleway" pitchFamily="2" charset="0"/>
            </a:endParaRPr>
          </a:p>
        </p:txBody>
      </p:sp>
      <p:sp>
        <p:nvSpPr>
          <p:cNvPr id="48131" name="Rectangle 3">
            <a:extLst>
              <a:ext uri="{FF2B5EF4-FFF2-40B4-BE49-F238E27FC236}">
                <a16:creationId xmlns:a16="http://schemas.microsoft.com/office/drawing/2014/main" id="{742BC27D-F84B-4BBD-A230-D63848A39CE0}"/>
              </a:ext>
            </a:extLst>
          </p:cNvPr>
          <p:cNvSpPr>
            <a:spLocks noGrp="1" noChangeArrowheads="1"/>
          </p:cNvSpPr>
          <p:nvPr>
            <p:ph idx="1"/>
          </p:nvPr>
        </p:nvSpPr>
        <p:spPr>
          <a:xfrm>
            <a:off x="838200" y="1271958"/>
            <a:ext cx="9550776" cy="5577785"/>
          </a:xfrm>
        </p:spPr>
        <p:txBody>
          <a:bodyPr rtlCol="0">
            <a:noAutofit/>
          </a:bodyPr>
          <a:lstStyle/>
          <a:p>
            <a:pPr>
              <a:lnSpc>
                <a:spcPct val="80000"/>
              </a:lnSpc>
              <a:defRPr/>
            </a:pPr>
            <a:r>
              <a:rPr lang="en-GB" dirty="0"/>
              <a:t>All school uniform and kit should be </a:t>
            </a:r>
            <a:r>
              <a:rPr lang="en-GB" b="1" u="sng" dirty="0"/>
              <a:t>clearly named</a:t>
            </a:r>
            <a:r>
              <a:rPr lang="en-GB" dirty="0"/>
              <a:t>.</a:t>
            </a:r>
          </a:p>
          <a:p>
            <a:pPr>
              <a:lnSpc>
                <a:spcPct val="80000"/>
              </a:lnSpc>
              <a:defRPr/>
            </a:pPr>
            <a:r>
              <a:rPr lang="en-GB" dirty="0"/>
              <a:t>Every </a:t>
            </a:r>
            <a:r>
              <a:rPr lang="en-GB" b="1" u="sng" dirty="0"/>
              <a:t>Tuesday</a:t>
            </a:r>
            <a:r>
              <a:rPr lang="en-GB" dirty="0"/>
              <a:t> and </a:t>
            </a:r>
            <a:r>
              <a:rPr lang="en-GB" b="1" u="sng" dirty="0"/>
              <a:t>Thursday</a:t>
            </a:r>
            <a:r>
              <a:rPr lang="en-GB" dirty="0"/>
              <a:t>, pupils should come to school wearing their PE kit. </a:t>
            </a:r>
          </a:p>
          <a:p>
            <a:pPr>
              <a:lnSpc>
                <a:spcPct val="80000"/>
              </a:lnSpc>
              <a:defRPr/>
            </a:pPr>
            <a:r>
              <a:rPr lang="en-GB" dirty="0"/>
              <a:t>Indoor PE kit: Sacred Heart maroon t-shirt, navy blue school shorts or </a:t>
            </a:r>
            <a:r>
              <a:rPr lang="en-GB" dirty="0" err="1"/>
              <a:t>skort</a:t>
            </a:r>
            <a:r>
              <a:rPr lang="en-GB" dirty="0"/>
              <a:t>, white socks and trainers. </a:t>
            </a:r>
          </a:p>
          <a:p>
            <a:pPr>
              <a:lnSpc>
                <a:spcPct val="80000"/>
              </a:lnSpc>
              <a:defRPr/>
            </a:pPr>
            <a:r>
              <a:rPr lang="en-GB" dirty="0"/>
              <a:t>Outdoor PE kit: Sacred Heart tracksuit jumper and bottoms, white socks and trainers. </a:t>
            </a:r>
          </a:p>
          <a:p>
            <a:pPr>
              <a:lnSpc>
                <a:spcPct val="80000"/>
              </a:lnSpc>
              <a:defRPr/>
            </a:pPr>
            <a:r>
              <a:rPr lang="en-GB" dirty="0"/>
              <a:t>Children should not be wearing jewellery .</a:t>
            </a:r>
          </a:p>
          <a:p>
            <a:pPr>
              <a:lnSpc>
                <a:spcPct val="80000"/>
              </a:lnSpc>
              <a:defRPr/>
            </a:pPr>
            <a:r>
              <a:rPr lang="en-GB" dirty="0"/>
              <a:t>Hair tied back for school at all times</a:t>
            </a:r>
            <a:r>
              <a:rPr lang="en-US" dirty="0"/>
              <a:t>.</a:t>
            </a:r>
          </a:p>
          <a:p>
            <a:pPr>
              <a:lnSpc>
                <a:spcPct val="80000"/>
              </a:lnSpc>
              <a:defRPr/>
            </a:pPr>
            <a:r>
              <a:rPr lang="en-US" dirty="0"/>
              <a:t>Ties are expected to be worn with winter uniform. </a:t>
            </a:r>
          </a:p>
          <a:p>
            <a:pPr>
              <a:lnSpc>
                <a:spcPct val="80000"/>
              </a:lnSpc>
              <a:defRPr/>
            </a:pPr>
            <a:r>
              <a:rPr lang="en-US" dirty="0"/>
              <a:t>Winter uniform after half-term until after the Easter holiday.</a:t>
            </a:r>
          </a:p>
          <a:p>
            <a:pPr>
              <a:lnSpc>
                <a:spcPct val="80000"/>
              </a:lnSpc>
              <a:defRPr/>
            </a:pPr>
            <a:endParaRPr lang="en-GB" dirty="0"/>
          </a:p>
        </p:txBody>
      </p:sp>
      <p:pic>
        <p:nvPicPr>
          <p:cNvPr id="7" name="Google Shape;154;g2e9f6cd2832_0_76">
            <a:extLst>
              <a:ext uri="{FF2B5EF4-FFF2-40B4-BE49-F238E27FC236}">
                <a16:creationId xmlns:a16="http://schemas.microsoft.com/office/drawing/2014/main" id="{1598D94E-BACB-4C5C-9C4E-BB0836E51B1D}"/>
              </a:ext>
            </a:extLst>
          </p:cNvPr>
          <p:cNvPicPr preferRelativeResize="0"/>
          <p:nvPr/>
        </p:nvPicPr>
        <p:blipFill>
          <a:blip r:embed="rId3">
            <a:alphaModFix/>
          </a:blip>
          <a:stretch>
            <a:fillRect/>
          </a:stretch>
        </p:blipFill>
        <p:spPr>
          <a:xfrm>
            <a:off x="9170300" y="5424700"/>
            <a:ext cx="3021700" cy="2136349"/>
          </a:xfrm>
          <a:prstGeom prst="rect">
            <a:avLst/>
          </a:prstGeom>
          <a:noFill/>
          <a:ln>
            <a:noFill/>
          </a:ln>
        </p:spPr>
      </p:pic>
    </p:spTree>
    <p:custDataLst>
      <p:tags r:id="rId1"/>
    </p:custDataLst>
    <p:extLst>
      <p:ext uri="{BB962C8B-B14F-4D97-AF65-F5344CB8AC3E}">
        <p14:creationId xmlns:p14="http://schemas.microsoft.com/office/powerpoint/2010/main" val="2483600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BF0B4F-ACCA-4CA5-98DB-5AF05CAB38E2}"/>
              </a:ext>
            </a:extLst>
          </p:cNvPr>
          <p:cNvSpPr>
            <a:spLocks noGrp="1"/>
          </p:cNvSpPr>
          <p:nvPr>
            <p:ph type="title"/>
          </p:nvPr>
        </p:nvSpPr>
        <p:spPr/>
        <p:txBody>
          <a:bodyPr>
            <a:normAutofit/>
          </a:bodyPr>
          <a:lstStyle/>
          <a:p>
            <a:pPr>
              <a:defRPr/>
            </a:pPr>
            <a:r>
              <a:rPr lang="en-GB" u="sng" dirty="0">
                <a:solidFill>
                  <a:srgbClr val="800000"/>
                </a:solidFill>
                <a:latin typeface="Raleway" pitchFamily="2" charset="0"/>
              </a:rPr>
              <a:t>Equipment</a:t>
            </a:r>
          </a:p>
        </p:txBody>
      </p:sp>
      <p:sp>
        <p:nvSpPr>
          <p:cNvPr id="48131" name="Rectangle 3">
            <a:extLst>
              <a:ext uri="{FF2B5EF4-FFF2-40B4-BE49-F238E27FC236}">
                <a16:creationId xmlns:a16="http://schemas.microsoft.com/office/drawing/2014/main" id="{742BC27D-F84B-4BBD-A230-D63848A39CE0}"/>
              </a:ext>
            </a:extLst>
          </p:cNvPr>
          <p:cNvSpPr>
            <a:spLocks noGrp="1" noChangeArrowheads="1"/>
          </p:cNvSpPr>
          <p:nvPr>
            <p:ph idx="1"/>
          </p:nvPr>
        </p:nvSpPr>
        <p:spPr>
          <a:xfrm>
            <a:off x="866901" y="1690688"/>
            <a:ext cx="8666489" cy="3487726"/>
          </a:xfrm>
        </p:spPr>
        <p:txBody>
          <a:bodyPr rtlCol="0">
            <a:noAutofit/>
          </a:bodyPr>
          <a:lstStyle/>
          <a:p>
            <a:pPr>
              <a:buFont typeface="Arial" charset="0"/>
              <a:buChar char="•"/>
              <a:defRPr/>
            </a:pPr>
            <a:r>
              <a:rPr lang="en-GB" altLang="en-US" sz="2400" dirty="0">
                <a:latin typeface="Avenir"/>
              </a:rPr>
              <a:t>Children should bring their Reading Journal, reading book and Spelling Journal to school every day. </a:t>
            </a:r>
          </a:p>
          <a:p>
            <a:pPr>
              <a:buFont typeface="Arial" charset="0"/>
              <a:buChar char="•"/>
              <a:defRPr/>
            </a:pPr>
            <a:r>
              <a:rPr lang="en-GB" altLang="en-US" sz="2400" dirty="0">
                <a:latin typeface="Avenir"/>
              </a:rPr>
              <a:t>Every child should have a named water bottle (and a packed lunch if they have one). </a:t>
            </a:r>
          </a:p>
          <a:p>
            <a:pPr>
              <a:buFont typeface="Arial" charset="0"/>
              <a:buChar char="•"/>
              <a:defRPr/>
            </a:pPr>
            <a:r>
              <a:rPr lang="en-GB" altLang="en-US" sz="2400" dirty="0">
                <a:latin typeface="Avenir"/>
              </a:rPr>
              <a:t>Children can bring a piece of fruit or vegetable for break time. No nuts.</a:t>
            </a:r>
          </a:p>
          <a:p>
            <a:pPr>
              <a:buFont typeface="Arial" charset="0"/>
              <a:buChar char="•"/>
              <a:defRPr/>
            </a:pPr>
            <a:r>
              <a:rPr lang="en-GB" altLang="en-US" sz="2400" dirty="0">
                <a:latin typeface="Avenir"/>
              </a:rPr>
              <a:t>Your child will need to bring in a coat as the weather becomes cooler.</a:t>
            </a:r>
          </a:p>
          <a:p>
            <a:pPr>
              <a:buFont typeface="Arial" charset="0"/>
              <a:buChar char="•"/>
              <a:defRPr/>
            </a:pPr>
            <a:r>
              <a:rPr lang="en-GB" altLang="en-US" sz="2400" dirty="0">
                <a:latin typeface="Avenir"/>
              </a:rPr>
              <a:t>KS2 are encouraged to bring in small pencil case with their own equipment and a mini dictionary and thesaurus (Christmas present!)</a:t>
            </a:r>
          </a:p>
          <a:p>
            <a:endParaRPr lang="en-GB" dirty="0"/>
          </a:p>
        </p:txBody>
      </p:sp>
      <p:pic>
        <p:nvPicPr>
          <p:cNvPr id="7" name="Google Shape;154;g2e9f6cd2832_0_76">
            <a:extLst>
              <a:ext uri="{FF2B5EF4-FFF2-40B4-BE49-F238E27FC236}">
                <a16:creationId xmlns:a16="http://schemas.microsoft.com/office/drawing/2014/main" id="{24E1B791-72B6-4971-A349-49A85D0CF6C5}"/>
              </a:ext>
            </a:extLst>
          </p:cNvPr>
          <p:cNvPicPr preferRelativeResize="0"/>
          <p:nvPr/>
        </p:nvPicPr>
        <p:blipFill>
          <a:blip r:embed="rId3">
            <a:alphaModFix/>
          </a:blip>
          <a:stretch>
            <a:fillRect/>
          </a:stretch>
        </p:blipFill>
        <p:spPr>
          <a:xfrm>
            <a:off x="8890753" y="5001199"/>
            <a:ext cx="3021700" cy="2136349"/>
          </a:xfrm>
          <a:prstGeom prst="rect">
            <a:avLst/>
          </a:prstGeom>
          <a:noFill/>
          <a:ln>
            <a:noFill/>
          </a:ln>
        </p:spPr>
      </p:pic>
    </p:spTree>
    <p:custDataLst>
      <p:tags r:id="rId1"/>
    </p:custDataLst>
    <p:extLst>
      <p:ext uri="{BB962C8B-B14F-4D97-AF65-F5344CB8AC3E}">
        <p14:creationId xmlns:p14="http://schemas.microsoft.com/office/powerpoint/2010/main" val="3768816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BF0B4F-ACCA-4CA5-98DB-5AF05CAB38E2}"/>
              </a:ext>
            </a:extLst>
          </p:cNvPr>
          <p:cNvSpPr>
            <a:spLocks noGrp="1"/>
          </p:cNvSpPr>
          <p:nvPr>
            <p:ph type="title"/>
          </p:nvPr>
        </p:nvSpPr>
        <p:spPr>
          <a:xfrm>
            <a:off x="57149" y="-279549"/>
            <a:ext cx="10515600" cy="1325563"/>
          </a:xfrm>
        </p:spPr>
        <p:txBody>
          <a:bodyPr>
            <a:normAutofit/>
          </a:bodyPr>
          <a:lstStyle/>
          <a:p>
            <a:pPr>
              <a:defRPr/>
            </a:pPr>
            <a:r>
              <a:rPr lang="en-GB" u="sng" dirty="0">
                <a:solidFill>
                  <a:srgbClr val="800000"/>
                </a:solidFill>
                <a:latin typeface="Raleway" pitchFamily="2" charset="0"/>
              </a:rPr>
              <a:t>Daily</a:t>
            </a:r>
            <a:r>
              <a:rPr lang="en-GB" sz="4800" u="sng" dirty="0">
                <a:solidFill>
                  <a:srgbClr val="800000"/>
                </a:solidFill>
                <a:latin typeface="Raleway" pitchFamily="2" charset="0"/>
              </a:rPr>
              <a:t> </a:t>
            </a:r>
            <a:r>
              <a:rPr lang="en-GB" u="sng" dirty="0">
                <a:solidFill>
                  <a:srgbClr val="800000"/>
                </a:solidFill>
                <a:latin typeface="Raleway" pitchFamily="2" charset="0"/>
              </a:rPr>
              <a:t>Routine</a:t>
            </a:r>
          </a:p>
        </p:txBody>
      </p:sp>
      <p:pic>
        <p:nvPicPr>
          <p:cNvPr id="7" name="Google Shape;154;g2e9f6cd2832_0_76">
            <a:extLst>
              <a:ext uri="{FF2B5EF4-FFF2-40B4-BE49-F238E27FC236}">
                <a16:creationId xmlns:a16="http://schemas.microsoft.com/office/drawing/2014/main" id="{F146E7CA-86A2-49D1-A26C-CD777E951571}"/>
              </a:ext>
            </a:extLst>
          </p:cNvPr>
          <p:cNvPicPr preferRelativeResize="0"/>
          <p:nvPr/>
        </p:nvPicPr>
        <p:blipFill>
          <a:blip r:embed="rId3">
            <a:alphaModFix/>
          </a:blip>
          <a:stretch>
            <a:fillRect/>
          </a:stretch>
        </p:blipFill>
        <p:spPr>
          <a:xfrm>
            <a:off x="8924620" y="5250120"/>
            <a:ext cx="3021700" cy="2136349"/>
          </a:xfrm>
          <a:prstGeom prst="rect">
            <a:avLst/>
          </a:prstGeom>
          <a:noFill/>
          <a:ln>
            <a:noFill/>
          </a:ln>
        </p:spPr>
      </p:pic>
      <p:pic>
        <p:nvPicPr>
          <p:cNvPr id="5" name="Picture 4">
            <a:extLst>
              <a:ext uri="{FF2B5EF4-FFF2-40B4-BE49-F238E27FC236}">
                <a16:creationId xmlns:a16="http://schemas.microsoft.com/office/drawing/2014/main" id="{DDDE5436-8DF7-4112-BF1C-4E4648D0E19B}"/>
              </a:ext>
            </a:extLst>
          </p:cNvPr>
          <p:cNvPicPr>
            <a:picLocks noChangeAspect="1"/>
          </p:cNvPicPr>
          <p:nvPr/>
        </p:nvPicPr>
        <p:blipFill rotWithShape="1">
          <a:blip r:embed="rId4"/>
          <a:srcRect l="16041" t="23457" r="20000" b="8024"/>
          <a:stretch/>
        </p:blipFill>
        <p:spPr>
          <a:xfrm>
            <a:off x="1619251" y="735065"/>
            <a:ext cx="8667749" cy="5223237"/>
          </a:xfrm>
          <a:prstGeom prst="rect">
            <a:avLst/>
          </a:prstGeom>
        </p:spPr>
      </p:pic>
    </p:spTree>
    <p:custDataLst>
      <p:tags r:id="rId1"/>
    </p:custDataLst>
    <p:extLst>
      <p:ext uri="{BB962C8B-B14F-4D97-AF65-F5344CB8AC3E}">
        <p14:creationId xmlns:p14="http://schemas.microsoft.com/office/powerpoint/2010/main" val="40966829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BF0B4F-ACCA-4CA5-98DB-5AF05CAB38E2}"/>
              </a:ext>
            </a:extLst>
          </p:cNvPr>
          <p:cNvSpPr>
            <a:spLocks noGrp="1"/>
          </p:cNvSpPr>
          <p:nvPr>
            <p:ph type="title"/>
          </p:nvPr>
        </p:nvSpPr>
        <p:spPr/>
        <p:txBody>
          <a:bodyPr>
            <a:normAutofit/>
          </a:bodyPr>
          <a:lstStyle/>
          <a:p>
            <a:pPr>
              <a:defRPr/>
            </a:pPr>
            <a:r>
              <a:rPr lang="en-GB" u="sng" dirty="0">
                <a:solidFill>
                  <a:srgbClr val="800000"/>
                </a:solidFill>
                <a:latin typeface="Raleway" pitchFamily="2" charset="0"/>
              </a:rPr>
              <a:t>Behaviour</a:t>
            </a:r>
          </a:p>
        </p:txBody>
      </p:sp>
      <p:sp>
        <p:nvSpPr>
          <p:cNvPr id="7" name="Text Placeholder 6">
            <a:extLst>
              <a:ext uri="{FF2B5EF4-FFF2-40B4-BE49-F238E27FC236}">
                <a16:creationId xmlns:a16="http://schemas.microsoft.com/office/drawing/2014/main" id="{EE790D71-1A04-43B4-A345-6AA2497EC5CD}"/>
              </a:ext>
            </a:extLst>
          </p:cNvPr>
          <p:cNvSpPr txBox="1">
            <a:spLocks/>
          </p:cNvSpPr>
          <p:nvPr/>
        </p:nvSpPr>
        <p:spPr>
          <a:xfrm>
            <a:off x="918856" y="1695698"/>
            <a:ext cx="2901553" cy="617934"/>
          </a:xfrm>
          <a:prstGeom prst="rect">
            <a:avLst/>
          </a:prstGeom>
          <a:solidFill>
            <a:schemeClr val="accent2">
              <a:lumMod val="20000"/>
              <a:lumOff val="80000"/>
            </a:schemeClr>
          </a:solidFill>
          <a:ln>
            <a:solidFill>
              <a:srgbClr val="800000"/>
            </a:solidFill>
            <a:miter lim="800000"/>
            <a:headEnd/>
            <a:tailEnd/>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100" b="1" dirty="0">
                <a:solidFill>
                  <a:schemeClr val="accent2">
                    <a:lumMod val="50000"/>
                  </a:schemeClr>
                </a:solidFill>
              </a:rPr>
              <a:t>Rewards</a:t>
            </a:r>
          </a:p>
        </p:txBody>
      </p:sp>
      <p:sp>
        <p:nvSpPr>
          <p:cNvPr id="10" name="Rectangle 3">
            <a:extLst>
              <a:ext uri="{FF2B5EF4-FFF2-40B4-BE49-F238E27FC236}">
                <a16:creationId xmlns:a16="http://schemas.microsoft.com/office/drawing/2014/main" id="{E2ED5D8B-8D01-4641-868A-F71C6398AD62}"/>
              </a:ext>
            </a:extLst>
          </p:cNvPr>
          <p:cNvSpPr txBox="1">
            <a:spLocks noChangeArrowheads="1"/>
          </p:cNvSpPr>
          <p:nvPr/>
        </p:nvSpPr>
        <p:spPr>
          <a:xfrm>
            <a:off x="918856" y="2313632"/>
            <a:ext cx="2901553" cy="2753916"/>
          </a:xfrm>
          <a:prstGeom prst="rect">
            <a:avLst/>
          </a:prstGeom>
          <a:ln>
            <a:solidFill>
              <a:srgbClr val="800000"/>
            </a:solidFill>
            <a:miter lim="800000"/>
            <a:headEnd/>
            <a:tailEnd/>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ü"/>
            </a:pPr>
            <a:r>
              <a:rPr lang="en-GB" altLang="en-US" sz="2100" dirty="0"/>
              <a:t>Stickers</a:t>
            </a:r>
          </a:p>
          <a:p>
            <a:pPr marL="342900" indent="-342900">
              <a:buFont typeface="Wingdings" panose="05000000000000000000" pitchFamily="2" charset="2"/>
              <a:buChar char="ü"/>
            </a:pPr>
            <a:r>
              <a:rPr lang="en-GB" altLang="en-US" sz="2100" dirty="0"/>
              <a:t>Happy Face and Ticks</a:t>
            </a:r>
          </a:p>
          <a:p>
            <a:pPr marL="342900" indent="-342900">
              <a:buFont typeface="Wingdings" panose="05000000000000000000" pitchFamily="2" charset="2"/>
              <a:buChar char="ü"/>
            </a:pPr>
            <a:r>
              <a:rPr lang="en-GB" altLang="en-US" sz="2100" dirty="0"/>
              <a:t>Marbles </a:t>
            </a:r>
          </a:p>
          <a:p>
            <a:pPr marL="342900" indent="-342900">
              <a:buFont typeface="Wingdings" panose="05000000000000000000" pitchFamily="2" charset="2"/>
              <a:buChar char="ü"/>
            </a:pPr>
            <a:r>
              <a:rPr lang="en-GB" altLang="en-US" sz="2100" dirty="0"/>
              <a:t>Star of the Week</a:t>
            </a:r>
          </a:p>
          <a:p>
            <a:pPr marL="342900" indent="-342900">
              <a:buFont typeface="Wingdings" panose="05000000000000000000" pitchFamily="2" charset="2"/>
              <a:buChar char="ü"/>
            </a:pPr>
            <a:r>
              <a:rPr lang="en-GB" altLang="en-US" sz="2100" dirty="0"/>
              <a:t>Good Manners</a:t>
            </a:r>
          </a:p>
          <a:p>
            <a:pPr marL="342900" indent="-342900">
              <a:buFont typeface="Wingdings" panose="05000000000000000000" pitchFamily="2" charset="2"/>
              <a:buChar char="ü"/>
            </a:pPr>
            <a:r>
              <a:rPr lang="en-GB" altLang="en-US" sz="2100" dirty="0"/>
              <a:t>Headteacher Award</a:t>
            </a:r>
          </a:p>
          <a:p>
            <a:pPr marL="342900" indent="-342900">
              <a:buFont typeface="Wingdings" panose="05000000000000000000" pitchFamily="2" charset="2"/>
              <a:buChar char="ü"/>
            </a:pPr>
            <a:r>
              <a:rPr lang="en-GB" altLang="en-US" sz="2100" dirty="0"/>
              <a:t>Wow Cards</a:t>
            </a:r>
          </a:p>
        </p:txBody>
      </p:sp>
      <p:sp>
        <p:nvSpPr>
          <p:cNvPr id="11" name="Text Placeholder 7">
            <a:extLst>
              <a:ext uri="{FF2B5EF4-FFF2-40B4-BE49-F238E27FC236}">
                <a16:creationId xmlns:a16="http://schemas.microsoft.com/office/drawing/2014/main" id="{2560E7E1-0FAB-4257-8E92-F07B5DA8DDAC}"/>
              </a:ext>
            </a:extLst>
          </p:cNvPr>
          <p:cNvSpPr txBox="1">
            <a:spLocks/>
          </p:cNvSpPr>
          <p:nvPr/>
        </p:nvSpPr>
        <p:spPr>
          <a:xfrm>
            <a:off x="3918038" y="1690688"/>
            <a:ext cx="2915841" cy="617934"/>
          </a:xfrm>
          <a:prstGeom prst="rect">
            <a:avLst/>
          </a:prstGeom>
          <a:solidFill>
            <a:schemeClr val="accent2">
              <a:lumMod val="20000"/>
              <a:lumOff val="80000"/>
            </a:schemeClr>
          </a:solidFill>
          <a:ln>
            <a:solidFill>
              <a:srgbClr val="800000"/>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100" b="1" dirty="0">
                <a:solidFill>
                  <a:schemeClr val="accent2">
                    <a:lumMod val="50000"/>
                  </a:schemeClr>
                </a:solidFill>
              </a:rPr>
              <a:t>Consequences</a:t>
            </a:r>
            <a:r>
              <a:rPr lang="en-GB" altLang="en-US" sz="2100" dirty="0">
                <a:solidFill>
                  <a:schemeClr val="accent2">
                    <a:lumMod val="50000"/>
                  </a:schemeClr>
                </a:solidFill>
              </a:rPr>
              <a:t>*</a:t>
            </a:r>
          </a:p>
        </p:txBody>
      </p:sp>
      <p:sp>
        <p:nvSpPr>
          <p:cNvPr id="12" name="Content Placeholder 8">
            <a:extLst>
              <a:ext uri="{FF2B5EF4-FFF2-40B4-BE49-F238E27FC236}">
                <a16:creationId xmlns:a16="http://schemas.microsoft.com/office/drawing/2014/main" id="{BA405EB4-3219-4622-8B94-27974E8344B7}"/>
              </a:ext>
            </a:extLst>
          </p:cNvPr>
          <p:cNvSpPr txBox="1">
            <a:spLocks/>
          </p:cNvSpPr>
          <p:nvPr/>
        </p:nvSpPr>
        <p:spPr>
          <a:xfrm>
            <a:off x="3918039" y="2313632"/>
            <a:ext cx="2915841" cy="2753916"/>
          </a:xfrm>
          <a:prstGeom prst="rect">
            <a:avLst/>
          </a:prstGeom>
          <a:ln>
            <a:solidFill>
              <a:srgbClr val="800000"/>
            </a:solidFill>
            <a:miter lim="800000"/>
            <a:headEnd/>
            <a:tailEnd/>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ebdings" panose="05030102010509060703" pitchFamily="18" charset="2"/>
              <a:buChar char=""/>
            </a:pPr>
            <a:r>
              <a:rPr lang="en-GB" altLang="en-US" sz="2100" dirty="0"/>
              <a:t>Timeout</a:t>
            </a:r>
          </a:p>
          <a:p>
            <a:pPr>
              <a:buFont typeface="Webdings" panose="05030102010509060703" pitchFamily="18" charset="2"/>
              <a:buChar char=""/>
            </a:pPr>
            <a:r>
              <a:rPr lang="en-GB" altLang="en-US" sz="2100" dirty="0"/>
              <a:t>Reflection Face</a:t>
            </a:r>
          </a:p>
          <a:p>
            <a:pPr>
              <a:buFont typeface="Webdings" panose="05030102010509060703" pitchFamily="18" charset="2"/>
              <a:buChar char=""/>
            </a:pPr>
            <a:r>
              <a:rPr lang="en-GB" altLang="en-US" sz="2100" dirty="0"/>
              <a:t>Reflection activity (Restorative Approach)</a:t>
            </a:r>
          </a:p>
          <a:p>
            <a:pPr>
              <a:buFont typeface="Webdings" panose="05030102010509060703" pitchFamily="18" charset="2"/>
              <a:buChar char=""/>
            </a:pPr>
            <a:r>
              <a:rPr lang="en-GB" altLang="en-US" sz="2100" dirty="0"/>
              <a:t>Discussion with another teacher</a:t>
            </a:r>
          </a:p>
          <a:p>
            <a:pPr>
              <a:buFont typeface="Webdings" panose="05030102010509060703" pitchFamily="18" charset="2"/>
              <a:buChar char=""/>
            </a:pPr>
            <a:r>
              <a:rPr lang="en-GB" altLang="en-US" sz="2100" dirty="0"/>
              <a:t>Discussion with the headteacher\deputy headteacher</a:t>
            </a:r>
          </a:p>
        </p:txBody>
      </p:sp>
      <p:sp>
        <p:nvSpPr>
          <p:cNvPr id="13" name="TextBox 1">
            <a:extLst>
              <a:ext uri="{FF2B5EF4-FFF2-40B4-BE49-F238E27FC236}">
                <a16:creationId xmlns:a16="http://schemas.microsoft.com/office/drawing/2014/main" id="{C89FFE5E-F79A-4677-8248-DEF109F682B7}"/>
              </a:ext>
            </a:extLst>
          </p:cNvPr>
          <p:cNvSpPr txBox="1">
            <a:spLocks noChangeArrowheads="1"/>
          </p:cNvSpPr>
          <p:nvPr/>
        </p:nvSpPr>
        <p:spPr bwMode="auto">
          <a:xfrm>
            <a:off x="838200" y="5423872"/>
            <a:ext cx="6159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r>
              <a:rPr lang="en-GB" altLang="en-US" dirty="0">
                <a:latin typeface="Calibri" panose="020F0502020204030204" pitchFamily="34" charset="0"/>
                <a:cs typeface="Calibri" panose="020F0502020204030204" pitchFamily="34" charset="0"/>
              </a:rPr>
              <a:t>* Please note that while in some instances the consequences escalate as written – this may not always be the case.</a:t>
            </a:r>
          </a:p>
        </p:txBody>
      </p:sp>
      <p:pic>
        <p:nvPicPr>
          <p:cNvPr id="14" name="Google Shape;154;g2e9f6cd2832_0_76">
            <a:extLst>
              <a:ext uri="{FF2B5EF4-FFF2-40B4-BE49-F238E27FC236}">
                <a16:creationId xmlns:a16="http://schemas.microsoft.com/office/drawing/2014/main" id="{B1120AB3-CB62-4B3A-AEEA-A540CAC5B5FC}"/>
              </a:ext>
            </a:extLst>
          </p:cNvPr>
          <p:cNvPicPr preferRelativeResize="0"/>
          <p:nvPr/>
        </p:nvPicPr>
        <p:blipFill>
          <a:blip r:embed="rId3">
            <a:alphaModFix/>
          </a:blip>
          <a:stretch>
            <a:fillRect/>
          </a:stretch>
        </p:blipFill>
        <p:spPr>
          <a:xfrm>
            <a:off x="8890753" y="5001199"/>
            <a:ext cx="3021700" cy="2136349"/>
          </a:xfrm>
          <a:prstGeom prst="rect">
            <a:avLst/>
          </a:prstGeom>
          <a:noFill/>
          <a:ln>
            <a:noFill/>
          </a:ln>
        </p:spPr>
      </p:pic>
    </p:spTree>
    <p:custDataLst>
      <p:tags r:id="rId1"/>
    </p:custDataLst>
    <p:extLst>
      <p:ext uri="{BB962C8B-B14F-4D97-AF65-F5344CB8AC3E}">
        <p14:creationId xmlns:p14="http://schemas.microsoft.com/office/powerpoint/2010/main" val="1927652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BF0B4F-ACCA-4CA5-98DB-5AF05CAB38E2}"/>
              </a:ext>
            </a:extLst>
          </p:cNvPr>
          <p:cNvSpPr>
            <a:spLocks noGrp="1"/>
          </p:cNvSpPr>
          <p:nvPr>
            <p:ph type="title"/>
          </p:nvPr>
        </p:nvSpPr>
        <p:spPr>
          <a:xfrm>
            <a:off x="838199" y="-304466"/>
            <a:ext cx="10515600" cy="1325563"/>
          </a:xfrm>
        </p:spPr>
        <p:txBody>
          <a:bodyPr>
            <a:normAutofit/>
          </a:bodyPr>
          <a:lstStyle/>
          <a:p>
            <a:pPr>
              <a:defRPr/>
            </a:pPr>
            <a:r>
              <a:rPr lang="en-GB" u="sng" dirty="0">
                <a:solidFill>
                  <a:srgbClr val="800000"/>
                </a:solidFill>
                <a:latin typeface="Raleway" pitchFamily="2" charset="0"/>
              </a:rPr>
              <a:t>Home Learning: English</a:t>
            </a:r>
          </a:p>
        </p:txBody>
      </p:sp>
      <p:sp>
        <p:nvSpPr>
          <p:cNvPr id="48131" name="Rectangle 3">
            <a:extLst>
              <a:ext uri="{FF2B5EF4-FFF2-40B4-BE49-F238E27FC236}">
                <a16:creationId xmlns:a16="http://schemas.microsoft.com/office/drawing/2014/main" id="{742BC27D-F84B-4BBD-A230-D63848A39CE0}"/>
              </a:ext>
            </a:extLst>
          </p:cNvPr>
          <p:cNvSpPr>
            <a:spLocks noGrp="1" noChangeArrowheads="1"/>
          </p:cNvSpPr>
          <p:nvPr>
            <p:ph idx="1"/>
          </p:nvPr>
        </p:nvSpPr>
        <p:spPr>
          <a:xfrm>
            <a:off x="838199" y="931258"/>
            <a:ext cx="11044989" cy="3496763"/>
          </a:xfrm>
        </p:spPr>
        <p:txBody>
          <a:bodyPr rtlCol="0">
            <a:noAutofit/>
          </a:bodyPr>
          <a:lstStyle/>
          <a:p>
            <a:pPr>
              <a:buFont typeface="Arial" charset="0"/>
              <a:buChar char="•"/>
              <a:defRPr/>
            </a:pPr>
            <a:r>
              <a:rPr lang="en-GB" altLang="en-US" dirty="0">
                <a:latin typeface="Avenir"/>
              </a:rPr>
              <a:t>One piece of English Home Learning a week:</a:t>
            </a:r>
          </a:p>
          <a:p>
            <a:pPr lvl="1">
              <a:buFont typeface="Arial" charset="0"/>
              <a:buChar char="•"/>
              <a:defRPr/>
            </a:pPr>
            <a:r>
              <a:rPr lang="en-GB" altLang="en-US" dirty="0">
                <a:latin typeface="Avenir"/>
              </a:rPr>
              <a:t>Reading comprehension.</a:t>
            </a:r>
          </a:p>
          <a:p>
            <a:pPr lvl="1">
              <a:buFont typeface="Arial" charset="0"/>
              <a:buChar char="•"/>
              <a:defRPr/>
            </a:pPr>
            <a:r>
              <a:rPr lang="en-GB" altLang="en-US" dirty="0">
                <a:latin typeface="Avenir"/>
              </a:rPr>
              <a:t>SPaG consolidation. </a:t>
            </a:r>
          </a:p>
          <a:p>
            <a:pPr>
              <a:buFont typeface="Arial" charset="0"/>
              <a:buChar char="•"/>
              <a:defRPr/>
            </a:pPr>
            <a:r>
              <a:rPr lang="en-GB" altLang="en-US" dirty="0">
                <a:latin typeface="Avenir"/>
              </a:rPr>
              <a:t>Spellings: weekly list of words to learn with </a:t>
            </a:r>
            <a:r>
              <a:rPr lang="en-GB" dirty="0">
                <a:latin typeface="Avenir"/>
              </a:rPr>
              <a:t>related activities to help practise the pattern. </a:t>
            </a:r>
          </a:p>
          <a:p>
            <a:pPr>
              <a:buFont typeface="Arial" charset="0"/>
              <a:buChar char="•"/>
              <a:defRPr/>
            </a:pPr>
            <a:r>
              <a:rPr lang="en-GB" altLang="en-US" dirty="0">
                <a:latin typeface="Avenir"/>
              </a:rPr>
              <a:t>Reading:</a:t>
            </a:r>
          </a:p>
          <a:p>
            <a:pPr lvl="1">
              <a:buFont typeface="Arial" charset="0"/>
              <a:buChar char="•"/>
              <a:defRPr/>
            </a:pPr>
            <a:r>
              <a:rPr lang="en-GB" altLang="en-US" dirty="0">
                <a:latin typeface="Avenir"/>
              </a:rPr>
              <a:t>20 minutes each day recorded in their Reading Record.</a:t>
            </a:r>
          </a:p>
          <a:p>
            <a:pPr lvl="1">
              <a:buFont typeface="Arial" charset="0"/>
              <a:buChar char="•"/>
              <a:defRPr/>
            </a:pPr>
            <a:r>
              <a:rPr lang="en-GB" altLang="en-US" dirty="0">
                <a:latin typeface="Avenir"/>
              </a:rPr>
              <a:t>5 entries in Reading Journal per week and summarise 2 of them.</a:t>
            </a:r>
          </a:p>
          <a:p>
            <a:pPr lvl="1">
              <a:buFont typeface="Arial" charset="0"/>
              <a:buChar char="•"/>
              <a:defRPr/>
            </a:pPr>
            <a:r>
              <a:rPr lang="en-GB" altLang="en-US" dirty="0">
                <a:latin typeface="Avenir"/>
              </a:rPr>
              <a:t>Read aloud to an adult twice a week if a free reader.  </a:t>
            </a:r>
          </a:p>
          <a:p>
            <a:pPr marL="571500" lvl="1" indent="0">
              <a:buNone/>
              <a:defRPr/>
            </a:pPr>
            <a:r>
              <a:rPr lang="en-GB" altLang="en-US" dirty="0">
                <a:latin typeface="Avenir"/>
              </a:rPr>
              <a:t>	Daily if on the reading scheme. </a:t>
            </a:r>
          </a:p>
          <a:p>
            <a:pPr lvl="1">
              <a:buFont typeface="Arial" charset="0"/>
              <a:buChar char="•"/>
              <a:defRPr/>
            </a:pPr>
            <a:endParaRPr lang="en-GB" altLang="en-US" dirty="0">
              <a:latin typeface="Avenir"/>
            </a:endParaRPr>
          </a:p>
        </p:txBody>
      </p:sp>
      <p:pic>
        <p:nvPicPr>
          <p:cNvPr id="7" name="Picture 9" descr="Book">
            <a:extLst>
              <a:ext uri="{FF2B5EF4-FFF2-40B4-BE49-F238E27FC236}">
                <a16:creationId xmlns:a16="http://schemas.microsoft.com/office/drawing/2014/main" id="{61175070-E12C-4EBC-AC5E-CC3C8C8CD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303" y="6167278"/>
            <a:ext cx="1139588" cy="65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pencil and paper">
            <a:extLst>
              <a:ext uri="{FF2B5EF4-FFF2-40B4-BE49-F238E27FC236}">
                <a16:creationId xmlns:a16="http://schemas.microsoft.com/office/drawing/2014/main" id="{5192353B-C070-42C5-9DB0-597E7C27E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09" y="5558904"/>
            <a:ext cx="982981"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54;g2e9f6cd2832_0_76">
            <a:extLst>
              <a:ext uri="{FF2B5EF4-FFF2-40B4-BE49-F238E27FC236}">
                <a16:creationId xmlns:a16="http://schemas.microsoft.com/office/drawing/2014/main" id="{15699BB8-4B08-4DD8-99AD-9430D24080F2}"/>
              </a:ext>
            </a:extLst>
          </p:cNvPr>
          <p:cNvPicPr preferRelativeResize="0"/>
          <p:nvPr/>
        </p:nvPicPr>
        <p:blipFill>
          <a:blip r:embed="rId5">
            <a:alphaModFix/>
          </a:blip>
          <a:stretch>
            <a:fillRect/>
          </a:stretch>
        </p:blipFill>
        <p:spPr>
          <a:xfrm>
            <a:off x="9195743" y="5252730"/>
            <a:ext cx="3021700" cy="2136349"/>
          </a:xfrm>
          <a:prstGeom prst="rect">
            <a:avLst/>
          </a:prstGeom>
          <a:noFill/>
          <a:ln>
            <a:noFill/>
          </a:ln>
        </p:spPr>
      </p:pic>
    </p:spTree>
    <p:custDataLst>
      <p:tags r:id="rId1"/>
    </p:custDataLst>
    <p:extLst>
      <p:ext uri="{BB962C8B-B14F-4D97-AF65-F5344CB8AC3E}">
        <p14:creationId xmlns:p14="http://schemas.microsoft.com/office/powerpoint/2010/main" val="341292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1.3|1|2.2"/>
</p:tagLst>
</file>

<file path=ppt/tags/tag10.xml><?xml version="1.0" encoding="utf-8"?>
<p:tagLst xmlns:a="http://schemas.openxmlformats.org/drawingml/2006/main" xmlns:r="http://schemas.openxmlformats.org/officeDocument/2006/relationships" xmlns:p="http://schemas.openxmlformats.org/presentationml/2006/main">
  <p:tag name="TIMING" val="|12.8"/>
</p:tagLst>
</file>

<file path=ppt/tags/tag11.xml><?xml version="1.0" encoding="utf-8"?>
<p:tagLst xmlns:a="http://schemas.openxmlformats.org/drawingml/2006/main" xmlns:r="http://schemas.openxmlformats.org/officeDocument/2006/relationships" xmlns:p="http://schemas.openxmlformats.org/presentationml/2006/main">
  <p:tag name="TIMING" val="|12.8"/>
</p:tagLst>
</file>

<file path=ppt/tags/tag12.xml><?xml version="1.0" encoding="utf-8"?>
<p:tagLst xmlns:a="http://schemas.openxmlformats.org/drawingml/2006/main" xmlns:r="http://schemas.openxmlformats.org/officeDocument/2006/relationships" xmlns:p="http://schemas.openxmlformats.org/presentationml/2006/main">
  <p:tag name="TIMING" val="|12.8"/>
</p:tagLst>
</file>

<file path=ppt/tags/tag13.xml><?xml version="1.0" encoding="utf-8"?>
<p:tagLst xmlns:a="http://schemas.openxmlformats.org/drawingml/2006/main" xmlns:r="http://schemas.openxmlformats.org/officeDocument/2006/relationships" xmlns:p="http://schemas.openxmlformats.org/presentationml/2006/main">
  <p:tag name="TIMING" val="|12.8"/>
</p:tagLst>
</file>

<file path=ppt/tags/tag14.xml><?xml version="1.0" encoding="utf-8"?>
<p:tagLst xmlns:a="http://schemas.openxmlformats.org/drawingml/2006/main" xmlns:r="http://schemas.openxmlformats.org/officeDocument/2006/relationships" xmlns:p="http://schemas.openxmlformats.org/presentationml/2006/main">
  <p:tag name="TIMING" val="|12.8"/>
</p:tagLst>
</file>

<file path=ppt/tags/tag2.xml><?xml version="1.0" encoding="utf-8"?>
<p:tagLst xmlns:a="http://schemas.openxmlformats.org/drawingml/2006/main" xmlns:r="http://schemas.openxmlformats.org/officeDocument/2006/relationships" xmlns:p="http://schemas.openxmlformats.org/presentationml/2006/main">
  <p:tag name="TIMING" val="|12.8"/>
</p:tagLst>
</file>

<file path=ppt/tags/tag3.xml><?xml version="1.0" encoding="utf-8"?>
<p:tagLst xmlns:a="http://schemas.openxmlformats.org/drawingml/2006/main" xmlns:r="http://schemas.openxmlformats.org/officeDocument/2006/relationships" xmlns:p="http://schemas.openxmlformats.org/presentationml/2006/main">
  <p:tag name="TIMING" val="|12.8"/>
</p:tagLst>
</file>

<file path=ppt/tags/tag4.xml><?xml version="1.0" encoding="utf-8"?>
<p:tagLst xmlns:a="http://schemas.openxmlformats.org/drawingml/2006/main" xmlns:r="http://schemas.openxmlformats.org/officeDocument/2006/relationships" xmlns:p="http://schemas.openxmlformats.org/presentationml/2006/main">
  <p:tag name="TIMING" val="|12.8"/>
</p:tagLst>
</file>

<file path=ppt/tags/tag5.xml><?xml version="1.0" encoding="utf-8"?>
<p:tagLst xmlns:a="http://schemas.openxmlformats.org/drawingml/2006/main" xmlns:r="http://schemas.openxmlformats.org/officeDocument/2006/relationships" xmlns:p="http://schemas.openxmlformats.org/presentationml/2006/main">
  <p:tag name="TIMING" val="|12.8"/>
</p:tagLst>
</file>

<file path=ppt/tags/tag6.xml><?xml version="1.0" encoding="utf-8"?>
<p:tagLst xmlns:a="http://schemas.openxmlformats.org/drawingml/2006/main" xmlns:r="http://schemas.openxmlformats.org/officeDocument/2006/relationships" xmlns:p="http://schemas.openxmlformats.org/presentationml/2006/main">
  <p:tag name="TIMING" val="|12.8"/>
</p:tagLst>
</file>

<file path=ppt/tags/tag7.xml><?xml version="1.0" encoding="utf-8"?>
<p:tagLst xmlns:a="http://schemas.openxmlformats.org/drawingml/2006/main" xmlns:r="http://schemas.openxmlformats.org/officeDocument/2006/relationships" xmlns:p="http://schemas.openxmlformats.org/presentationml/2006/main">
  <p:tag name="TIMING" val="|12.8"/>
</p:tagLst>
</file>

<file path=ppt/tags/tag8.xml><?xml version="1.0" encoding="utf-8"?>
<p:tagLst xmlns:a="http://schemas.openxmlformats.org/drawingml/2006/main" xmlns:r="http://schemas.openxmlformats.org/officeDocument/2006/relationships" xmlns:p="http://schemas.openxmlformats.org/presentationml/2006/main">
  <p:tag name="TIMING" val="|12.8"/>
</p:tagLst>
</file>

<file path=ppt/tags/tag9.xml><?xml version="1.0" encoding="utf-8"?>
<p:tagLst xmlns:a="http://schemas.openxmlformats.org/drawingml/2006/main" xmlns:r="http://schemas.openxmlformats.org/officeDocument/2006/relationships" xmlns:p="http://schemas.openxmlformats.org/presentationml/2006/main">
  <p:tag name="TIMING" val="|12.8"/>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1834</Words>
  <Application>Microsoft Office PowerPoint</Application>
  <PresentationFormat>Widescreen</PresentationFormat>
  <Paragraphs>204</Paragraphs>
  <Slides>30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Webdings</vt:lpstr>
      <vt:lpstr>Raleway</vt:lpstr>
      <vt:lpstr>Times New Roman</vt:lpstr>
      <vt:lpstr>Calibri</vt:lpstr>
      <vt:lpstr>Wingdings</vt:lpstr>
      <vt:lpstr>Avenir</vt:lpstr>
      <vt:lpstr>Office Theme</vt:lpstr>
      <vt:lpstr>PowerPoint Presentation</vt:lpstr>
      <vt:lpstr>Who is Who? </vt:lpstr>
      <vt:lpstr>Start of the Day</vt:lpstr>
      <vt:lpstr>End of the Day</vt:lpstr>
      <vt:lpstr>Uniform</vt:lpstr>
      <vt:lpstr>Equipment</vt:lpstr>
      <vt:lpstr>Daily Routine</vt:lpstr>
      <vt:lpstr>Behaviour</vt:lpstr>
      <vt:lpstr>Home Learning: English</vt:lpstr>
      <vt:lpstr>Home Learning: Maths</vt:lpstr>
      <vt:lpstr>Home Learning</vt:lpstr>
      <vt:lpstr>Curriculum</vt:lpstr>
      <vt:lpstr>Feedback Expectations</vt:lpstr>
      <vt:lpstr>Key Dates  </vt:lpstr>
      <vt:lpstr>PowerPoint Presentation</vt:lpstr>
      <vt:lpstr>Our Mission</vt:lpstr>
      <vt:lpstr>Our Vision</vt:lpstr>
      <vt:lpstr>Our Values</vt:lpstr>
      <vt:lpstr>We work on these things at school not just the academic…</vt:lpstr>
      <vt:lpstr>There is a reason for every behaviour…</vt:lpstr>
      <vt:lpstr>The Zones of Regulation Curriculum – continues</vt:lpstr>
      <vt:lpstr>Restorative practice in school</vt:lpstr>
      <vt:lpstr>The importance of reading</vt:lpstr>
      <vt:lpstr>Why is reading crucial for young minds?</vt:lpstr>
      <vt:lpstr>Absence, Attendance and Punctuality </vt:lpstr>
      <vt:lpstr>PowerPoint Presentation</vt:lpstr>
      <vt:lpstr>PowerPoint Presentation</vt:lpstr>
      <vt:lpstr>The importance of a good home and school partnership  - for reference.</vt:lpstr>
      <vt:lpstr>Talk to Us!</vt:lpstr>
      <vt:lpstr>THANK YOU for such a positive start to the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Green</dc:creator>
  <cp:lastModifiedBy>Melanie Flowers</cp:lastModifiedBy>
  <cp:revision>36</cp:revision>
  <dcterms:created xsi:type="dcterms:W3CDTF">2024-07-02T11:45:51Z</dcterms:created>
  <dcterms:modified xsi:type="dcterms:W3CDTF">2025-10-07T09:15:45Z</dcterms:modified>
</cp:coreProperties>
</file>